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1829" r:id="rId3"/>
    <p:sldId id="1827" r:id="rId4"/>
    <p:sldId id="2575" r:id="rId5"/>
    <p:sldId id="2576" r:id="rId6"/>
    <p:sldId id="2579" r:id="rId7"/>
    <p:sldId id="2582" r:id="rId8"/>
    <p:sldId id="2491" r:id="rId9"/>
    <p:sldId id="257" r:id="rId10"/>
    <p:sldId id="1831" r:id="rId11"/>
    <p:sldId id="2583" r:id="rId12"/>
    <p:sldId id="2584" r:id="rId13"/>
    <p:sldId id="2585" r:id="rId14"/>
    <p:sldId id="2644" r:id="rId15"/>
    <p:sldId id="2646" r:id="rId16"/>
    <p:sldId id="2500" r:id="rId17"/>
    <p:sldId id="2601" r:id="rId18"/>
    <p:sldId id="283" r:id="rId19"/>
    <p:sldId id="2589" r:id="rId20"/>
    <p:sldId id="2591" r:id="rId21"/>
    <p:sldId id="2593" r:id="rId22"/>
    <p:sldId id="2598" r:id="rId23"/>
    <p:sldId id="2594" r:id="rId24"/>
    <p:sldId id="2595" r:id="rId25"/>
    <p:sldId id="2596" r:id="rId26"/>
    <p:sldId id="2597" r:id="rId27"/>
    <p:sldId id="2599" r:id="rId28"/>
    <p:sldId id="2600" r:id="rId29"/>
    <p:sldId id="2602" r:id="rId30"/>
    <p:sldId id="2603" r:id="rId31"/>
    <p:sldId id="2604" r:id="rId32"/>
    <p:sldId id="2605" r:id="rId33"/>
    <p:sldId id="2501" r:id="rId34"/>
    <p:sldId id="2606" r:id="rId35"/>
    <p:sldId id="2653" r:id="rId36"/>
    <p:sldId id="2654" r:id="rId37"/>
    <p:sldId id="2655" r:id="rId38"/>
    <p:sldId id="2656" r:id="rId39"/>
    <p:sldId id="2657" r:id="rId40"/>
    <p:sldId id="2658" r:id="rId41"/>
    <p:sldId id="2616" r:id="rId42"/>
    <p:sldId id="2622" r:id="rId43"/>
    <p:sldId id="2625" r:id="rId44"/>
    <p:sldId id="2615" r:id="rId45"/>
    <p:sldId id="2617" r:id="rId46"/>
    <p:sldId id="2618" r:id="rId47"/>
    <p:sldId id="2619" r:id="rId48"/>
    <p:sldId id="2620" r:id="rId49"/>
    <p:sldId id="2621" r:id="rId50"/>
    <p:sldId id="2623" r:id="rId51"/>
    <p:sldId id="2628" r:id="rId52"/>
    <p:sldId id="2624" r:id="rId53"/>
    <p:sldId id="2626" r:id="rId54"/>
    <p:sldId id="2629" r:id="rId55"/>
    <p:sldId id="2607" r:id="rId56"/>
    <p:sldId id="2660" r:id="rId57"/>
    <p:sldId id="2661" r:id="rId58"/>
    <p:sldId id="2662" r:id="rId59"/>
    <p:sldId id="2663" r:id="rId60"/>
    <p:sldId id="2664" r:id="rId61"/>
    <p:sldId id="2665" r:id="rId62"/>
    <p:sldId id="2666" r:id="rId63"/>
    <p:sldId id="2667" r:id="rId64"/>
    <p:sldId id="2668" r:id="rId65"/>
    <p:sldId id="2669" r:id="rId66"/>
    <p:sldId id="2670" r:id="rId67"/>
    <p:sldId id="2671" r:id="rId68"/>
    <p:sldId id="2672" r:id="rId69"/>
    <p:sldId id="2673" r:id="rId70"/>
    <p:sldId id="2674" r:id="rId71"/>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61416774"/>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4</a:t>
            </a:fld>
            <a:endParaRPr lang="en-US"/>
          </a:p>
        </p:txBody>
      </p:sp>
      <p:sp>
        <p:nvSpPr>
          <p:cNvPr id="68611" name="Rectangle 2"/>
          <p:cNvSpPr>
            <a:spLocks noGrp="1" noRot="1" noChangeAspect="1" noChangeArrowheads="1" noTextEdit="1"/>
          </p:cNvSpPr>
          <p:nvPr>
            <p:ph type="sldImg"/>
          </p:nvPr>
        </p:nvSpPr>
        <p:spPr>
          <a:xfrm>
            <a:off x="1147763" y="687388"/>
            <a:ext cx="4567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88D053-DD44-2174-E31F-FD90F2D2352C}"/>
              </a:ext>
            </a:extLst>
          </p:cNvPr>
          <p:cNvSpPr txBox="1">
            <a:spLocks noGrp="1"/>
          </p:cNvSpPr>
          <p:nvPr>
            <p:ph type="sldNum" sz="quarter" idx="5"/>
          </p:nvPr>
        </p:nvSpPr>
        <p:spPr>
          <a:ln/>
        </p:spPr>
        <p:txBody>
          <a:bodyPr vert="horz" lIns="0" tIns="0" rIns="0" bIns="0" anchor="b" anchorCtr="0">
            <a:noAutofit/>
          </a:bodyPr>
          <a:lstStyle/>
          <a:p>
            <a:pPr lvl="0"/>
            <a:fld id="{4CD9EC08-D46B-41EA-97CD-0DF4F7E6E4C3}" type="slidenum">
              <a:t>18</a:t>
            </a:fld>
            <a:endParaRPr lang="en-IN"/>
          </a:p>
        </p:txBody>
      </p:sp>
      <p:sp>
        <p:nvSpPr>
          <p:cNvPr id="2" name="Slide Image Placeholder 1">
            <a:extLst>
              <a:ext uri="{FF2B5EF4-FFF2-40B4-BE49-F238E27FC236}">
                <a16:creationId xmlns:a16="http://schemas.microsoft.com/office/drawing/2014/main" id="{BD755D89-78C9-DDE6-A4C4-EC3FB2165D7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9E234AC-323C-F181-CA47-E26FE2CD3313}"/>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FB74D9-2D0F-58DC-5B4B-A83DEAE8874C}"/>
              </a:ext>
            </a:extLst>
          </p:cNvPr>
          <p:cNvSpPr txBox="1">
            <a:spLocks noGrp="1"/>
          </p:cNvSpPr>
          <p:nvPr>
            <p:ph type="sldNum" sz="quarter" idx="5"/>
          </p:nvPr>
        </p:nvSpPr>
        <p:spPr>
          <a:ln/>
        </p:spPr>
        <p:txBody>
          <a:bodyPr vert="horz" lIns="0" tIns="0" rIns="0" bIns="0" anchor="b" anchorCtr="0">
            <a:noAutofit/>
          </a:bodyPr>
          <a:lstStyle/>
          <a:p>
            <a:pPr lvl="0"/>
            <a:fld id="{AC0DE0D2-E112-4EFF-A2B4-971ED85C7AC2}" type="slidenum">
              <a:t>19</a:t>
            </a:fld>
            <a:endParaRPr lang="en-IN"/>
          </a:p>
        </p:txBody>
      </p:sp>
      <p:sp>
        <p:nvSpPr>
          <p:cNvPr id="2" name="Slide Image Placeholder 1">
            <a:extLst>
              <a:ext uri="{FF2B5EF4-FFF2-40B4-BE49-F238E27FC236}">
                <a16:creationId xmlns:a16="http://schemas.microsoft.com/office/drawing/2014/main" id="{08A2CCEB-2F40-C83F-B3CC-753D4BF964D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CD21A15-436E-2ACD-FE58-5C805953799C}"/>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B018B0-F733-92F0-25E8-FB3111A0E612}"/>
              </a:ext>
            </a:extLst>
          </p:cNvPr>
          <p:cNvSpPr txBox="1">
            <a:spLocks noGrp="1"/>
          </p:cNvSpPr>
          <p:nvPr>
            <p:ph type="sldNum" sz="quarter" idx="5"/>
          </p:nvPr>
        </p:nvSpPr>
        <p:spPr>
          <a:ln/>
        </p:spPr>
        <p:txBody>
          <a:bodyPr vert="horz" lIns="0" tIns="0" rIns="0" bIns="0" anchor="b" anchorCtr="0">
            <a:noAutofit/>
          </a:bodyPr>
          <a:lstStyle/>
          <a:p>
            <a:pPr lvl="0"/>
            <a:fld id="{58C68F5F-23C6-46D3-A91D-EF544585291C}" type="slidenum">
              <a:t>20</a:t>
            </a:fld>
            <a:endParaRPr lang="en-IN"/>
          </a:p>
        </p:txBody>
      </p:sp>
      <p:sp>
        <p:nvSpPr>
          <p:cNvPr id="2" name="Slide Image Placeholder 1">
            <a:extLst>
              <a:ext uri="{FF2B5EF4-FFF2-40B4-BE49-F238E27FC236}">
                <a16:creationId xmlns:a16="http://schemas.microsoft.com/office/drawing/2014/main" id="{E2569B41-970A-D082-3C5E-A44B5C931684}"/>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7D2756E-1658-4E5C-64C5-451A57B1574A}"/>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_0">
            <a:extLst>
              <a:ext uri="{FF2B5EF4-FFF2-40B4-BE49-F238E27FC236}">
                <a16:creationId xmlns:a16="http://schemas.microsoft.com/office/drawing/2014/main" id="{9E49C96A-6E41-D867-A376-9C79C0C3685A}"/>
              </a:ext>
            </a:extLst>
          </p:cNvPr>
          <p:cNvSpPr txBox="1">
            <a:spLocks noGrp="1"/>
          </p:cNvSpPr>
          <p:nvPr>
            <p:ph type="sldNum" sz="quarter" idx="8"/>
          </p:nvPr>
        </p:nvSpPr>
        <p:spPr>
          <a:xfrm>
            <a:off x="3884759" y="8685360"/>
            <a:ext cx="2971440" cy="456839"/>
          </a:xfrm>
        </p:spPr>
        <p:txBody>
          <a:bodyPr wrap="square" lIns="91440" tIns="45720" rIns="91440" bIns="45720"/>
          <a:lstStyle/>
          <a:p>
            <a:pPr lvl="0" hangingPunct="1"/>
            <a:fld id="{F9C99899-6CFC-439E-BDE3-F19CD26A147F}" type="slidenum">
              <a:t>21</a:t>
            </a:fld>
            <a:endParaRPr lang="en-US" sz="1200">
              <a:solidFill>
                <a:srgbClr val="000000"/>
              </a:solidFill>
              <a:latin typeface="+mn-lt"/>
              <a:ea typeface="+mn-ea"/>
              <a:cs typeface="+mn-cs"/>
            </a:endParaRPr>
          </a:p>
        </p:txBody>
      </p:sp>
      <p:sp>
        <p:nvSpPr>
          <p:cNvPr id="8" name="Slide Number Placeholder 6">
            <a:extLst>
              <a:ext uri="{FF2B5EF4-FFF2-40B4-BE49-F238E27FC236}">
                <a16:creationId xmlns:a16="http://schemas.microsoft.com/office/drawing/2014/main" id="{4CCAE6F6-761F-2DA4-B7C1-735250F20316}"/>
              </a:ext>
            </a:extLst>
          </p:cNvPr>
          <p:cNvSpPr txBox="1">
            <a:spLocks noGrp="1"/>
          </p:cNvSpPr>
          <p:nvPr>
            <p:ph type="sldNum" sz="quarter" idx="5"/>
          </p:nvPr>
        </p:nvSpPr>
        <p:spPr>
          <a:ln/>
        </p:spPr>
        <p:txBody>
          <a:bodyPr vert="horz" lIns="0" tIns="0" rIns="0" bIns="0" anchor="b" anchorCtr="0">
            <a:noAutofit/>
          </a:bodyPr>
          <a:lstStyle/>
          <a:p>
            <a:pPr lvl="0"/>
            <a:fld id="{6199678E-42F2-4BAD-832D-276CA39B4E94}" type="slidenum">
              <a:t>21</a:t>
            </a:fld>
            <a:endParaRPr lang="en-IN"/>
          </a:p>
        </p:txBody>
      </p:sp>
      <p:sp>
        <p:nvSpPr>
          <p:cNvPr id="2" name="Slide Image Placeholder 1_0">
            <a:extLst>
              <a:ext uri="{FF2B5EF4-FFF2-40B4-BE49-F238E27FC236}">
                <a16:creationId xmlns:a16="http://schemas.microsoft.com/office/drawing/2014/main" id="{464F49A7-394A-B0CC-3D40-5D1DB6AC8806}"/>
              </a:ext>
            </a:extLst>
          </p:cNvPr>
          <p:cNvSpPr>
            <a:spLocks noGrp="1" noRot="1" noChangeAspect="1" noResize="1"/>
          </p:cNvSpPr>
          <p:nvPr>
            <p:ph type="sldImg"/>
          </p:nvPr>
        </p:nvSpPr>
        <p:spPr>
          <a:xfrm>
            <a:off x="1143000" y="685800"/>
            <a:ext cx="4572000" cy="3429000"/>
          </a:xfrm>
          <a:solidFill>
            <a:srgbClr val="CFE7F5"/>
          </a:solidFill>
          <a:ln w="25400">
            <a:solidFill>
              <a:srgbClr val="808080"/>
            </a:solidFill>
            <a:prstDash val="solid"/>
          </a:ln>
        </p:spPr>
      </p:sp>
      <p:sp>
        <p:nvSpPr>
          <p:cNvPr id="3" name="Notes Placeholder 2_1">
            <a:extLst>
              <a:ext uri="{FF2B5EF4-FFF2-40B4-BE49-F238E27FC236}">
                <a16:creationId xmlns:a16="http://schemas.microsoft.com/office/drawing/2014/main" id="{759B667B-A8D9-A550-6E0D-3583DCDA2D9A}"/>
              </a:ext>
            </a:extLst>
          </p:cNvPr>
          <p:cNvSpPr txBox="1">
            <a:spLocks noGrp="1"/>
          </p:cNvSpPr>
          <p:nvPr>
            <p:ph type="body" sz="quarter" idx="1"/>
          </p:nvPr>
        </p:nvSpPr>
        <p:spPr>
          <a:xfrm>
            <a:off x="685799" y="4343400"/>
            <a:ext cx="5486040" cy="4114440"/>
          </a:xfrm>
        </p:spPr>
        <p:txBody>
          <a:bodyPr vert="horz" wrap="square" lIns="91440" tIns="45720" rIns="91440" bIns="45720" anchor="t">
            <a:noAutofit/>
          </a:bodyPr>
          <a:lstStyle/>
          <a:p>
            <a:endParaRPr lang="en-IN">
              <a:highlight>
                <a:scrgbClr r="0" g="0" b="0">
                  <a:alpha val="0"/>
                </a:scrgbClr>
              </a:highlight>
              <a:latin typeface="Liberation Sans" pitchFamily="1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3C0061-5BF0-FFBA-E59D-24DA53DAF78D}"/>
              </a:ext>
            </a:extLst>
          </p:cNvPr>
          <p:cNvSpPr txBox="1">
            <a:spLocks noGrp="1"/>
          </p:cNvSpPr>
          <p:nvPr>
            <p:ph type="sldNum" sz="quarter" idx="5"/>
          </p:nvPr>
        </p:nvSpPr>
        <p:spPr>
          <a:ln/>
        </p:spPr>
        <p:txBody>
          <a:bodyPr vert="horz" lIns="0" tIns="0" rIns="0" bIns="0" anchor="b" anchorCtr="0">
            <a:noAutofit/>
          </a:bodyPr>
          <a:lstStyle/>
          <a:p>
            <a:pPr lvl="0"/>
            <a:fld id="{844F117F-7DF3-4CD3-A3DB-1A9D002CB42E}" type="slidenum">
              <a:t>22</a:t>
            </a:fld>
            <a:endParaRPr lang="en-IN"/>
          </a:p>
        </p:txBody>
      </p:sp>
      <p:sp>
        <p:nvSpPr>
          <p:cNvPr id="2" name="Slide Image Placeholder 1">
            <a:extLst>
              <a:ext uri="{FF2B5EF4-FFF2-40B4-BE49-F238E27FC236}">
                <a16:creationId xmlns:a16="http://schemas.microsoft.com/office/drawing/2014/main" id="{BE604047-8280-8FA8-174D-DE522177662F}"/>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02A1AEC1-F9E8-EA10-112A-2B1431BB2071}"/>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2D7CA35-84E0-8CB9-F41A-705D765A3DAA}"/>
              </a:ext>
            </a:extLst>
          </p:cNvPr>
          <p:cNvSpPr txBox="1">
            <a:spLocks noGrp="1"/>
          </p:cNvSpPr>
          <p:nvPr>
            <p:ph type="sldNum" sz="quarter" idx="5"/>
          </p:nvPr>
        </p:nvSpPr>
        <p:spPr>
          <a:ln/>
        </p:spPr>
        <p:txBody>
          <a:bodyPr vert="horz" lIns="0" tIns="0" rIns="0" bIns="0" anchor="b" anchorCtr="0">
            <a:noAutofit/>
          </a:bodyPr>
          <a:lstStyle/>
          <a:p>
            <a:pPr lvl="0"/>
            <a:fld id="{36BCB740-DC41-43EB-BF34-966DA12FC329}" type="slidenum">
              <a:t>23</a:t>
            </a:fld>
            <a:endParaRPr lang="en-IN"/>
          </a:p>
        </p:txBody>
      </p:sp>
      <p:sp>
        <p:nvSpPr>
          <p:cNvPr id="2" name="Slide Image Placeholder 1">
            <a:extLst>
              <a:ext uri="{FF2B5EF4-FFF2-40B4-BE49-F238E27FC236}">
                <a16:creationId xmlns:a16="http://schemas.microsoft.com/office/drawing/2014/main" id="{01741BEB-0B24-F28D-BA69-0CF6D87BD677}"/>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799E7BA1-2809-B2DB-C74D-2D36905149AF}"/>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B6B7264-39F3-5D55-39DE-C674D0686430}"/>
              </a:ext>
            </a:extLst>
          </p:cNvPr>
          <p:cNvSpPr txBox="1">
            <a:spLocks noGrp="1"/>
          </p:cNvSpPr>
          <p:nvPr>
            <p:ph type="sldNum" sz="quarter" idx="5"/>
          </p:nvPr>
        </p:nvSpPr>
        <p:spPr>
          <a:ln/>
        </p:spPr>
        <p:txBody>
          <a:bodyPr vert="horz" lIns="0" tIns="0" rIns="0" bIns="0" anchor="b" anchorCtr="0">
            <a:noAutofit/>
          </a:bodyPr>
          <a:lstStyle/>
          <a:p>
            <a:pPr lvl="0"/>
            <a:fld id="{A24F8A17-64DF-41E4-A97D-9841226E8E36}" type="slidenum">
              <a:t>24</a:t>
            </a:fld>
            <a:endParaRPr lang="en-IN"/>
          </a:p>
        </p:txBody>
      </p:sp>
      <p:sp>
        <p:nvSpPr>
          <p:cNvPr id="2" name="Slide Image Placeholder 1">
            <a:extLst>
              <a:ext uri="{FF2B5EF4-FFF2-40B4-BE49-F238E27FC236}">
                <a16:creationId xmlns:a16="http://schemas.microsoft.com/office/drawing/2014/main" id="{2C8CCB7D-1860-72EE-8C12-8F83C551A293}"/>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7FF4E66B-180B-10D4-69CF-F2D3E26C2838}"/>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2E9055-9999-DC9F-77AC-0EA5F0AB4EA5}"/>
              </a:ext>
            </a:extLst>
          </p:cNvPr>
          <p:cNvSpPr txBox="1">
            <a:spLocks noGrp="1"/>
          </p:cNvSpPr>
          <p:nvPr>
            <p:ph type="sldNum" sz="quarter" idx="5"/>
          </p:nvPr>
        </p:nvSpPr>
        <p:spPr>
          <a:ln/>
        </p:spPr>
        <p:txBody>
          <a:bodyPr vert="horz" lIns="0" tIns="0" rIns="0" bIns="0" anchor="b" anchorCtr="0">
            <a:noAutofit/>
          </a:bodyPr>
          <a:lstStyle/>
          <a:p>
            <a:pPr lvl="0"/>
            <a:fld id="{C9FB1320-E22C-40F8-9BDE-B599B768F618}" type="slidenum">
              <a:t>25</a:t>
            </a:fld>
            <a:endParaRPr lang="en-IN"/>
          </a:p>
        </p:txBody>
      </p:sp>
      <p:sp>
        <p:nvSpPr>
          <p:cNvPr id="2" name="Slide Image Placeholder 1">
            <a:extLst>
              <a:ext uri="{FF2B5EF4-FFF2-40B4-BE49-F238E27FC236}">
                <a16:creationId xmlns:a16="http://schemas.microsoft.com/office/drawing/2014/main" id="{72304244-FE6A-F69D-182D-5B9B606570DF}"/>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0AC12D0-15D5-90BF-4990-CA90AFC4C0D1}"/>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20BCFE-1924-F368-129F-2E05C9EE861A}"/>
              </a:ext>
            </a:extLst>
          </p:cNvPr>
          <p:cNvSpPr txBox="1">
            <a:spLocks noGrp="1"/>
          </p:cNvSpPr>
          <p:nvPr>
            <p:ph type="sldNum" sz="quarter" idx="5"/>
          </p:nvPr>
        </p:nvSpPr>
        <p:spPr>
          <a:ln/>
        </p:spPr>
        <p:txBody>
          <a:bodyPr vert="horz" lIns="0" tIns="0" rIns="0" bIns="0" anchor="b" anchorCtr="0">
            <a:noAutofit/>
          </a:bodyPr>
          <a:lstStyle/>
          <a:p>
            <a:pPr lvl="0"/>
            <a:fld id="{B38D6E52-EAA5-443B-951D-15092A9C624A}" type="slidenum">
              <a:t>26</a:t>
            </a:fld>
            <a:endParaRPr lang="en-IN"/>
          </a:p>
        </p:txBody>
      </p:sp>
      <p:sp>
        <p:nvSpPr>
          <p:cNvPr id="2" name="Slide Image Placeholder 1">
            <a:extLst>
              <a:ext uri="{FF2B5EF4-FFF2-40B4-BE49-F238E27FC236}">
                <a16:creationId xmlns:a16="http://schemas.microsoft.com/office/drawing/2014/main" id="{1EFB89AE-3788-FBC7-F047-1F75FCB34361}"/>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70111DAB-332A-EF97-AF1C-B3F2C68288A5}"/>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21A37E-D546-3C3E-B3C6-2EC6FE165949}"/>
              </a:ext>
            </a:extLst>
          </p:cNvPr>
          <p:cNvSpPr txBox="1">
            <a:spLocks noGrp="1"/>
          </p:cNvSpPr>
          <p:nvPr>
            <p:ph type="sldNum" sz="quarter" idx="5"/>
          </p:nvPr>
        </p:nvSpPr>
        <p:spPr>
          <a:ln/>
        </p:spPr>
        <p:txBody>
          <a:bodyPr vert="horz" lIns="0" tIns="0" rIns="0" bIns="0" anchor="b" anchorCtr="0">
            <a:noAutofit/>
          </a:bodyPr>
          <a:lstStyle/>
          <a:p>
            <a:pPr lvl="0"/>
            <a:fld id="{5F1B8878-B8BC-4EF3-99F6-F451516CA178}" type="slidenum">
              <a:t>27</a:t>
            </a:fld>
            <a:endParaRPr lang="en-IN"/>
          </a:p>
        </p:txBody>
      </p:sp>
      <p:sp>
        <p:nvSpPr>
          <p:cNvPr id="2" name="Slide Image Placeholder 1">
            <a:extLst>
              <a:ext uri="{FF2B5EF4-FFF2-40B4-BE49-F238E27FC236}">
                <a16:creationId xmlns:a16="http://schemas.microsoft.com/office/drawing/2014/main" id="{85D9F4EA-D09F-F57A-4DE1-9601C15089A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1D88A28-DA84-876C-8209-E6799332A12C}"/>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3AA9B74-DD54-EEE0-1B4F-E4051F17A958}"/>
              </a:ext>
            </a:extLst>
          </p:cNvPr>
          <p:cNvSpPr txBox="1">
            <a:spLocks noGrp="1"/>
          </p:cNvSpPr>
          <p:nvPr>
            <p:ph type="sldNum" sz="quarter" idx="5"/>
          </p:nvPr>
        </p:nvSpPr>
        <p:spPr>
          <a:ln/>
        </p:spPr>
        <p:txBody>
          <a:bodyPr vert="horz" lIns="0" tIns="0" rIns="0" bIns="0" anchor="b" anchorCtr="0">
            <a:noAutofit/>
          </a:bodyPr>
          <a:lstStyle/>
          <a:p>
            <a:pPr lvl="0"/>
            <a:fld id="{8920D4E9-AE5B-4DBD-B4A4-D277D38745CD}" type="slidenum">
              <a:t>7</a:t>
            </a:fld>
            <a:endParaRPr lang="en-IN"/>
          </a:p>
        </p:txBody>
      </p:sp>
      <p:sp>
        <p:nvSpPr>
          <p:cNvPr id="2" name="Slide Image Placeholder 1">
            <a:extLst>
              <a:ext uri="{FF2B5EF4-FFF2-40B4-BE49-F238E27FC236}">
                <a16:creationId xmlns:a16="http://schemas.microsoft.com/office/drawing/2014/main" id="{1F093434-48F5-137F-3E66-7F156F25E85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A24487E-28FA-CB98-2003-A3E305D4444C}"/>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1DFAFB9-E6FC-5E7C-AC7F-6C24659B6D9E}"/>
              </a:ext>
            </a:extLst>
          </p:cNvPr>
          <p:cNvSpPr txBox="1">
            <a:spLocks noGrp="1"/>
          </p:cNvSpPr>
          <p:nvPr>
            <p:ph type="sldNum" sz="quarter" idx="5"/>
          </p:nvPr>
        </p:nvSpPr>
        <p:spPr>
          <a:ln/>
        </p:spPr>
        <p:txBody>
          <a:bodyPr vert="horz" lIns="0" tIns="0" rIns="0" bIns="0" anchor="b" anchorCtr="0">
            <a:noAutofit/>
          </a:bodyPr>
          <a:lstStyle/>
          <a:p>
            <a:pPr lvl="0"/>
            <a:fld id="{AC56A1C5-FC12-4B9F-A64A-C00D13CDAE94}" type="slidenum">
              <a:t>28</a:t>
            </a:fld>
            <a:endParaRPr lang="en-IN"/>
          </a:p>
        </p:txBody>
      </p:sp>
      <p:sp>
        <p:nvSpPr>
          <p:cNvPr id="2" name="Slide Image Placeholder 1">
            <a:extLst>
              <a:ext uri="{FF2B5EF4-FFF2-40B4-BE49-F238E27FC236}">
                <a16:creationId xmlns:a16="http://schemas.microsoft.com/office/drawing/2014/main" id="{C8067B3B-5C7C-10A3-A306-98F741682B77}"/>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DE4727C-64E3-931F-BAB2-B3A8046CE49C}"/>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A1A20D6-727D-C49F-3701-442637176457}"/>
              </a:ext>
            </a:extLst>
          </p:cNvPr>
          <p:cNvSpPr txBox="1">
            <a:spLocks noGrp="1"/>
          </p:cNvSpPr>
          <p:nvPr>
            <p:ph type="sldNum" sz="quarter" idx="5"/>
          </p:nvPr>
        </p:nvSpPr>
        <p:spPr>
          <a:ln/>
        </p:spPr>
        <p:txBody>
          <a:bodyPr vert="horz" lIns="0" tIns="0" rIns="0" bIns="0" anchor="b" anchorCtr="0">
            <a:noAutofit/>
          </a:bodyPr>
          <a:lstStyle/>
          <a:p>
            <a:pPr lvl="0"/>
            <a:fld id="{6AB0F980-BEC5-4B9C-B2D5-83B37762FBBA}" type="slidenum">
              <a:t>29</a:t>
            </a:fld>
            <a:endParaRPr lang="en-IN"/>
          </a:p>
        </p:txBody>
      </p:sp>
      <p:sp>
        <p:nvSpPr>
          <p:cNvPr id="2" name="Slide Image Placeholder 1">
            <a:extLst>
              <a:ext uri="{FF2B5EF4-FFF2-40B4-BE49-F238E27FC236}">
                <a16:creationId xmlns:a16="http://schemas.microsoft.com/office/drawing/2014/main" id="{334A478A-5D19-52E8-E61D-55C76CD27316}"/>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1C575F3-BDBC-912B-5071-E3ED55AA0BDE}"/>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E1C2A37-35F3-EE57-2467-EFE21B32597B}"/>
              </a:ext>
            </a:extLst>
          </p:cNvPr>
          <p:cNvSpPr txBox="1">
            <a:spLocks noGrp="1"/>
          </p:cNvSpPr>
          <p:nvPr>
            <p:ph type="sldNum" sz="quarter" idx="5"/>
          </p:nvPr>
        </p:nvSpPr>
        <p:spPr>
          <a:ln/>
        </p:spPr>
        <p:txBody>
          <a:bodyPr vert="horz" lIns="0" tIns="0" rIns="0" bIns="0" anchor="b" anchorCtr="0">
            <a:noAutofit/>
          </a:bodyPr>
          <a:lstStyle/>
          <a:p>
            <a:pPr lvl="0"/>
            <a:fld id="{EC33A58E-F2B6-4142-9C6E-29AFC025F5E5}" type="slidenum">
              <a:t>30</a:t>
            </a:fld>
            <a:endParaRPr lang="en-IN"/>
          </a:p>
        </p:txBody>
      </p:sp>
      <p:sp>
        <p:nvSpPr>
          <p:cNvPr id="2" name="Slide Image Placeholder 1">
            <a:extLst>
              <a:ext uri="{FF2B5EF4-FFF2-40B4-BE49-F238E27FC236}">
                <a16:creationId xmlns:a16="http://schemas.microsoft.com/office/drawing/2014/main" id="{B20D16B5-BFF8-FDFD-32C1-FC5218CE6068}"/>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DD3BE28-1CBC-ACAF-E218-098E11B0A45E}"/>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159120-EB03-CEB2-1232-863603CE947D}"/>
              </a:ext>
            </a:extLst>
          </p:cNvPr>
          <p:cNvSpPr txBox="1">
            <a:spLocks noGrp="1"/>
          </p:cNvSpPr>
          <p:nvPr>
            <p:ph type="sldNum" sz="quarter" idx="5"/>
          </p:nvPr>
        </p:nvSpPr>
        <p:spPr>
          <a:ln/>
        </p:spPr>
        <p:txBody>
          <a:bodyPr vert="horz" lIns="0" tIns="0" rIns="0" bIns="0" anchor="b" anchorCtr="0">
            <a:noAutofit/>
          </a:bodyPr>
          <a:lstStyle/>
          <a:p>
            <a:pPr lvl="0"/>
            <a:fld id="{78B19F2F-0A77-44FB-9DA7-1A60E2151704}" type="slidenum">
              <a:t>31</a:t>
            </a:fld>
            <a:endParaRPr lang="en-IN"/>
          </a:p>
        </p:txBody>
      </p:sp>
      <p:sp>
        <p:nvSpPr>
          <p:cNvPr id="2" name="Slide Image Placeholder 1">
            <a:extLst>
              <a:ext uri="{FF2B5EF4-FFF2-40B4-BE49-F238E27FC236}">
                <a16:creationId xmlns:a16="http://schemas.microsoft.com/office/drawing/2014/main" id="{40A48F31-C223-F2B0-AB00-0417367861AA}"/>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3FB4857-F9C0-513A-7421-C941ACE3F3A5}"/>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FB93C-565A-01C5-6532-BBE60955C38A}"/>
              </a:ext>
            </a:extLst>
          </p:cNvPr>
          <p:cNvSpPr txBox="1">
            <a:spLocks noGrp="1"/>
          </p:cNvSpPr>
          <p:nvPr>
            <p:ph type="sldNum" sz="quarter" idx="5"/>
          </p:nvPr>
        </p:nvSpPr>
        <p:spPr>
          <a:ln/>
        </p:spPr>
        <p:txBody>
          <a:bodyPr vert="horz" lIns="0" tIns="0" rIns="0" bIns="0" anchor="b" anchorCtr="0">
            <a:noAutofit/>
          </a:bodyPr>
          <a:lstStyle/>
          <a:p>
            <a:pPr lvl="0"/>
            <a:fld id="{A2655479-5E21-4CE9-B1A0-F845347B7EB7}" type="slidenum">
              <a:t>32</a:t>
            </a:fld>
            <a:endParaRPr lang="en-IN"/>
          </a:p>
        </p:txBody>
      </p:sp>
      <p:sp>
        <p:nvSpPr>
          <p:cNvPr id="2" name="Slide Image Placeholder 1">
            <a:extLst>
              <a:ext uri="{FF2B5EF4-FFF2-40B4-BE49-F238E27FC236}">
                <a16:creationId xmlns:a16="http://schemas.microsoft.com/office/drawing/2014/main" id="{D8B7372C-561A-717C-5DD6-DF594F4B3CD0}"/>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AC81E71-8DB1-4713-F92D-3366CA05A46E}"/>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52AEE8-DE2E-A023-03A0-0BBD63E6EFFC}"/>
              </a:ext>
            </a:extLst>
          </p:cNvPr>
          <p:cNvSpPr txBox="1">
            <a:spLocks noGrp="1"/>
          </p:cNvSpPr>
          <p:nvPr>
            <p:ph type="sldNum" sz="quarter" idx="5"/>
          </p:nvPr>
        </p:nvSpPr>
        <p:spPr>
          <a:ln/>
        </p:spPr>
        <p:txBody>
          <a:bodyPr vert="horz" lIns="0" tIns="0" rIns="0" bIns="0" anchor="b" anchorCtr="0">
            <a:noAutofit/>
          </a:bodyPr>
          <a:lstStyle/>
          <a:p>
            <a:pPr lvl="0"/>
            <a:fld id="{9EF6ADC9-4601-4344-A15A-F9CFD52E3C88}" type="slidenum">
              <a:t>34</a:t>
            </a:fld>
            <a:endParaRPr lang="en-IN"/>
          </a:p>
        </p:txBody>
      </p:sp>
      <p:sp>
        <p:nvSpPr>
          <p:cNvPr id="2" name="Slide Image Placeholder 1">
            <a:extLst>
              <a:ext uri="{FF2B5EF4-FFF2-40B4-BE49-F238E27FC236}">
                <a16:creationId xmlns:a16="http://schemas.microsoft.com/office/drawing/2014/main" id="{37CCD5BF-25D8-D46D-309B-1E10EA6CBD5A}"/>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EECA676-D843-D62A-794B-F3F515B56B46}"/>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A1D8381-2A4D-46FF-A570-569F6FA96D69}"/>
              </a:ext>
            </a:extLst>
          </p:cNvPr>
          <p:cNvSpPr txBox="1">
            <a:spLocks noGrp="1"/>
          </p:cNvSpPr>
          <p:nvPr>
            <p:ph type="sldNum" sz="quarter" idx="5"/>
          </p:nvPr>
        </p:nvSpPr>
        <p:spPr>
          <a:ln/>
        </p:spPr>
        <p:txBody>
          <a:bodyPr vert="horz" lIns="0" tIns="0" rIns="0" bIns="0" anchor="b" anchorCtr="0">
            <a:noAutofit/>
          </a:bodyPr>
          <a:lstStyle/>
          <a:p>
            <a:pPr lvl="0"/>
            <a:fld id="{D885265A-877A-4146-86F5-B04FEB8D8CAB}" type="slidenum">
              <a:t>41</a:t>
            </a:fld>
            <a:endParaRPr lang="en-IN"/>
          </a:p>
        </p:txBody>
      </p:sp>
      <p:sp>
        <p:nvSpPr>
          <p:cNvPr id="2" name="Slide Image Placeholder 1">
            <a:extLst>
              <a:ext uri="{FF2B5EF4-FFF2-40B4-BE49-F238E27FC236}">
                <a16:creationId xmlns:a16="http://schemas.microsoft.com/office/drawing/2014/main" id="{E19BD7B8-58B8-2835-5CA1-354D07A56FD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9FBAD4C-AE0B-EB8A-329D-980B351E8423}"/>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CB79826-8818-4D54-0344-E977514123C5}"/>
              </a:ext>
            </a:extLst>
          </p:cNvPr>
          <p:cNvSpPr txBox="1">
            <a:spLocks noGrp="1"/>
          </p:cNvSpPr>
          <p:nvPr>
            <p:ph type="sldNum" sz="quarter" idx="5"/>
          </p:nvPr>
        </p:nvSpPr>
        <p:spPr>
          <a:ln/>
        </p:spPr>
        <p:txBody>
          <a:bodyPr vert="horz" lIns="0" tIns="0" rIns="0" bIns="0" anchor="b" anchorCtr="0">
            <a:noAutofit/>
          </a:bodyPr>
          <a:lstStyle/>
          <a:p>
            <a:pPr lvl="0"/>
            <a:fld id="{C8A9C587-957E-4496-BBCE-DE3435B89E88}" type="slidenum">
              <a:t>42</a:t>
            </a:fld>
            <a:endParaRPr lang="en-IN"/>
          </a:p>
        </p:txBody>
      </p:sp>
      <p:sp>
        <p:nvSpPr>
          <p:cNvPr id="2" name="Slide Image Placeholder 1">
            <a:extLst>
              <a:ext uri="{FF2B5EF4-FFF2-40B4-BE49-F238E27FC236}">
                <a16:creationId xmlns:a16="http://schemas.microsoft.com/office/drawing/2014/main" id="{DB698261-14C5-794A-D52C-AAAB5E32EB20}"/>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A7426EF4-7F40-FCF4-53B4-E2DAC0176091}"/>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601B62-D936-2C1B-4E4F-65358391ACE5}"/>
              </a:ext>
            </a:extLst>
          </p:cNvPr>
          <p:cNvSpPr txBox="1">
            <a:spLocks noGrp="1"/>
          </p:cNvSpPr>
          <p:nvPr>
            <p:ph type="sldNum" sz="quarter" idx="5"/>
          </p:nvPr>
        </p:nvSpPr>
        <p:spPr>
          <a:ln/>
        </p:spPr>
        <p:txBody>
          <a:bodyPr vert="horz" lIns="0" tIns="0" rIns="0" bIns="0" anchor="b" anchorCtr="0">
            <a:noAutofit/>
          </a:bodyPr>
          <a:lstStyle/>
          <a:p>
            <a:pPr lvl="0"/>
            <a:fld id="{90CE657A-D113-45EB-B38A-439157D6C302}" type="slidenum">
              <a:t>43</a:t>
            </a:fld>
            <a:endParaRPr lang="en-IN"/>
          </a:p>
        </p:txBody>
      </p:sp>
      <p:sp>
        <p:nvSpPr>
          <p:cNvPr id="2" name="Slide Image Placeholder 1">
            <a:extLst>
              <a:ext uri="{FF2B5EF4-FFF2-40B4-BE49-F238E27FC236}">
                <a16:creationId xmlns:a16="http://schemas.microsoft.com/office/drawing/2014/main" id="{EEFBC46D-D002-A81A-061A-7A1A0E8F536C}"/>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99312D2-EC2F-4E14-017C-7864A248F149}"/>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7A464C4-89DD-3266-CA33-B6B999666764}"/>
              </a:ext>
            </a:extLst>
          </p:cNvPr>
          <p:cNvSpPr txBox="1">
            <a:spLocks noGrp="1"/>
          </p:cNvSpPr>
          <p:nvPr>
            <p:ph type="sldNum" sz="quarter" idx="5"/>
          </p:nvPr>
        </p:nvSpPr>
        <p:spPr>
          <a:ln/>
        </p:spPr>
        <p:txBody>
          <a:bodyPr vert="horz" lIns="0" tIns="0" rIns="0" bIns="0" anchor="b" anchorCtr="0">
            <a:noAutofit/>
          </a:bodyPr>
          <a:lstStyle/>
          <a:p>
            <a:pPr lvl="0"/>
            <a:fld id="{2409E132-5695-43A9-B20F-4B3BD24974F3}" type="slidenum">
              <a:t>44</a:t>
            </a:fld>
            <a:endParaRPr lang="en-IN"/>
          </a:p>
        </p:txBody>
      </p:sp>
      <p:sp>
        <p:nvSpPr>
          <p:cNvPr id="2" name="Slide Image Placeholder 1">
            <a:extLst>
              <a:ext uri="{FF2B5EF4-FFF2-40B4-BE49-F238E27FC236}">
                <a16:creationId xmlns:a16="http://schemas.microsoft.com/office/drawing/2014/main" id="{4384394A-3FA6-AD86-C873-97366DD3ACCA}"/>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29F9DA8-4658-747F-E022-16D74DE319B5}"/>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886C12-02B0-8EEF-87DB-D86250B76A17}"/>
              </a:ext>
            </a:extLst>
          </p:cNvPr>
          <p:cNvSpPr txBox="1">
            <a:spLocks noGrp="1"/>
          </p:cNvSpPr>
          <p:nvPr>
            <p:ph type="sldNum" sz="quarter" idx="5"/>
          </p:nvPr>
        </p:nvSpPr>
        <p:spPr>
          <a:ln/>
        </p:spPr>
        <p:txBody>
          <a:bodyPr vert="horz" lIns="0" tIns="0" rIns="0" bIns="0" anchor="b" anchorCtr="0">
            <a:noAutofit/>
          </a:bodyPr>
          <a:lstStyle/>
          <a:p>
            <a:pPr lvl="0"/>
            <a:fld id="{1DAA96FE-4719-4ACF-AFDC-8F915F6C98D5}" type="slidenum">
              <a:t>9</a:t>
            </a:fld>
            <a:endParaRPr lang="en-IN"/>
          </a:p>
        </p:txBody>
      </p:sp>
      <p:sp>
        <p:nvSpPr>
          <p:cNvPr id="2" name="Slide Image Placeholder 1">
            <a:extLst>
              <a:ext uri="{FF2B5EF4-FFF2-40B4-BE49-F238E27FC236}">
                <a16:creationId xmlns:a16="http://schemas.microsoft.com/office/drawing/2014/main" id="{A391166B-B140-F6A7-D6F0-E19E9857003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4E891325-AD9D-8721-8FD4-FF858764ADF6}"/>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DBB4F6D-1DDC-985A-039C-36C70BB461C8}"/>
              </a:ext>
            </a:extLst>
          </p:cNvPr>
          <p:cNvSpPr txBox="1">
            <a:spLocks noGrp="1"/>
          </p:cNvSpPr>
          <p:nvPr>
            <p:ph type="sldNum" sz="quarter" idx="5"/>
          </p:nvPr>
        </p:nvSpPr>
        <p:spPr>
          <a:ln/>
        </p:spPr>
        <p:txBody>
          <a:bodyPr vert="horz" lIns="0" tIns="0" rIns="0" bIns="0" anchor="b" anchorCtr="0">
            <a:noAutofit/>
          </a:bodyPr>
          <a:lstStyle/>
          <a:p>
            <a:pPr lvl="0"/>
            <a:fld id="{5F6D5C42-5FCD-45C9-B804-7ABDC5FE74BF}" type="slidenum">
              <a:t>45</a:t>
            </a:fld>
            <a:endParaRPr lang="en-IN"/>
          </a:p>
        </p:txBody>
      </p:sp>
      <p:sp>
        <p:nvSpPr>
          <p:cNvPr id="2" name="Slide Image Placeholder 1">
            <a:extLst>
              <a:ext uri="{FF2B5EF4-FFF2-40B4-BE49-F238E27FC236}">
                <a16:creationId xmlns:a16="http://schemas.microsoft.com/office/drawing/2014/main" id="{2DEBA970-2031-788D-217F-B9FBD91D9765}"/>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936D03F6-A4A7-BC1E-4B18-28DA8BFE54C9}"/>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B4BD1BF-7A60-F813-E30A-3213C504EDF6}"/>
              </a:ext>
            </a:extLst>
          </p:cNvPr>
          <p:cNvSpPr txBox="1">
            <a:spLocks noGrp="1"/>
          </p:cNvSpPr>
          <p:nvPr>
            <p:ph type="sldNum" sz="quarter" idx="5"/>
          </p:nvPr>
        </p:nvSpPr>
        <p:spPr>
          <a:ln/>
        </p:spPr>
        <p:txBody>
          <a:bodyPr vert="horz" lIns="0" tIns="0" rIns="0" bIns="0" anchor="b" anchorCtr="0">
            <a:noAutofit/>
          </a:bodyPr>
          <a:lstStyle/>
          <a:p>
            <a:pPr lvl="0"/>
            <a:fld id="{B3C42839-93ED-40A8-ADE8-534F05E6D78D}" type="slidenum">
              <a:t>46</a:t>
            </a:fld>
            <a:endParaRPr lang="en-IN"/>
          </a:p>
        </p:txBody>
      </p:sp>
      <p:sp>
        <p:nvSpPr>
          <p:cNvPr id="2" name="Slide Image Placeholder 1">
            <a:extLst>
              <a:ext uri="{FF2B5EF4-FFF2-40B4-BE49-F238E27FC236}">
                <a16:creationId xmlns:a16="http://schemas.microsoft.com/office/drawing/2014/main" id="{03F515A9-4656-44AB-EE29-713C9C287D66}"/>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817ED84-0E5C-B31B-F508-7197B76A4B45}"/>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BD459-83E1-571D-637A-3772269C656B}"/>
              </a:ext>
            </a:extLst>
          </p:cNvPr>
          <p:cNvSpPr txBox="1">
            <a:spLocks noGrp="1"/>
          </p:cNvSpPr>
          <p:nvPr>
            <p:ph type="sldNum" sz="quarter" idx="5"/>
          </p:nvPr>
        </p:nvSpPr>
        <p:spPr>
          <a:ln/>
        </p:spPr>
        <p:txBody>
          <a:bodyPr vert="horz" lIns="0" tIns="0" rIns="0" bIns="0" anchor="b" anchorCtr="0">
            <a:noAutofit/>
          </a:bodyPr>
          <a:lstStyle/>
          <a:p>
            <a:pPr lvl="0"/>
            <a:fld id="{4D3578AB-C3E2-4B17-A5EF-8110759579CE}" type="slidenum">
              <a:t>47</a:t>
            </a:fld>
            <a:endParaRPr lang="en-IN"/>
          </a:p>
        </p:txBody>
      </p:sp>
      <p:sp>
        <p:nvSpPr>
          <p:cNvPr id="2" name="Slide Image Placeholder 1">
            <a:extLst>
              <a:ext uri="{FF2B5EF4-FFF2-40B4-BE49-F238E27FC236}">
                <a16:creationId xmlns:a16="http://schemas.microsoft.com/office/drawing/2014/main" id="{E0DA9435-A6EA-A21D-C6C1-CAFF00E51C31}"/>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0AEAD6B2-6E90-A4DC-B738-30277BD710E9}"/>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CE10325-DE26-9F36-7057-C88FA945E347}"/>
              </a:ext>
            </a:extLst>
          </p:cNvPr>
          <p:cNvSpPr txBox="1">
            <a:spLocks noGrp="1"/>
          </p:cNvSpPr>
          <p:nvPr>
            <p:ph type="sldNum" sz="quarter" idx="5"/>
          </p:nvPr>
        </p:nvSpPr>
        <p:spPr>
          <a:ln/>
        </p:spPr>
        <p:txBody>
          <a:bodyPr vert="horz" lIns="0" tIns="0" rIns="0" bIns="0" anchor="b" anchorCtr="0">
            <a:noAutofit/>
          </a:bodyPr>
          <a:lstStyle/>
          <a:p>
            <a:pPr lvl="0"/>
            <a:fld id="{B5500600-0C06-4797-9568-DBA3F4C7B95E}" type="slidenum">
              <a:t>48</a:t>
            </a:fld>
            <a:endParaRPr lang="en-IN"/>
          </a:p>
        </p:txBody>
      </p:sp>
      <p:sp>
        <p:nvSpPr>
          <p:cNvPr id="2" name="Slide Image Placeholder 1">
            <a:extLst>
              <a:ext uri="{FF2B5EF4-FFF2-40B4-BE49-F238E27FC236}">
                <a16:creationId xmlns:a16="http://schemas.microsoft.com/office/drawing/2014/main" id="{D872B0FE-4EB9-5C60-DF2C-A9D084E5E5EB}"/>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B1865AA9-6E9C-36FC-F56C-394426D847D4}"/>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B725A81-AD16-6256-7413-45476B13E2EC}"/>
              </a:ext>
            </a:extLst>
          </p:cNvPr>
          <p:cNvSpPr txBox="1">
            <a:spLocks noGrp="1"/>
          </p:cNvSpPr>
          <p:nvPr>
            <p:ph type="sldNum" sz="quarter" idx="5"/>
          </p:nvPr>
        </p:nvSpPr>
        <p:spPr>
          <a:ln/>
        </p:spPr>
        <p:txBody>
          <a:bodyPr vert="horz" lIns="0" tIns="0" rIns="0" bIns="0" anchor="b" anchorCtr="0">
            <a:noAutofit/>
          </a:bodyPr>
          <a:lstStyle/>
          <a:p>
            <a:pPr lvl="0"/>
            <a:fld id="{46875DB4-21BE-4FCB-8893-24FAE82BFCF6}" type="slidenum">
              <a:t>49</a:t>
            </a:fld>
            <a:endParaRPr lang="en-IN"/>
          </a:p>
        </p:txBody>
      </p:sp>
      <p:sp>
        <p:nvSpPr>
          <p:cNvPr id="2" name="Slide Image Placeholder 1">
            <a:extLst>
              <a:ext uri="{FF2B5EF4-FFF2-40B4-BE49-F238E27FC236}">
                <a16:creationId xmlns:a16="http://schemas.microsoft.com/office/drawing/2014/main" id="{79D3AD74-4E0A-A0D0-A19D-7E1B62F98E6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B7B62B8-D5F2-4904-1635-DD0151D69235}"/>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454FB9B-10C4-CA68-C47F-1B65F621F76A}"/>
              </a:ext>
            </a:extLst>
          </p:cNvPr>
          <p:cNvSpPr txBox="1">
            <a:spLocks noGrp="1"/>
          </p:cNvSpPr>
          <p:nvPr>
            <p:ph type="sldNum" sz="quarter" idx="5"/>
          </p:nvPr>
        </p:nvSpPr>
        <p:spPr>
          <a:ln/>
        </p:spPr>
        <p:txBody>
          <a:bodyPr vert="horz" lIns="0" tIns="0" rIns="0" bIns="0" anchor="b" anchorCtr="0">
            <a:noAutofit/>
          </a:bodyPr>
          <a:lstStyle/>
          <a:p>
            <a:pPr lvl="0"/>
            <a:fld id="{9452ED13-A13D-4002-BA77-EA2AB5689281}" type="slidenum">
              <a:t>50</a:t>
            </a:fld>
            <a:endParaRPr lang="en-IN"/>
          </a:p>
        </p:txBody>
      </p:sp>
      <p:sp>
        <p:nvSpPr>
          <p:cNvPr id="2" name="Slide Image Placeholder 1">
            <a:extLst>
              <a:ext uri="{FF2B5EF4-FFF2-40B4-BE49-F238E27FC236}">
                <a16:creationId xmlns:a16="http://schemas.microsoft.com/office/drawing/2014/main" id="{4EC3DB60-92D4-9957-CE37-680D155AA0BE}"/>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45ADE751-4464-B18D-53EC-31BFE1C7EC1A}"/>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303B2E9-6094-C677-EC96-A9FC81D42D7C}"/>
              </a:ext>
            </a:extLst>
          </p:cNvPr>
          <p:cNvSpPr txBox="1">
            <a:spLocks noGrp="1"/>
          </p:cNvSpPr>
          <p:nvPr>
            <p:ph type="sldNum" sz="quarter" idx="5"/>
          </p:nvPr>
        </p:nvSpPr>
        <p:spPr>
          <a:ln/>
        </p:spPr>
        <p:txBody>
          <a:bodyPr vert="horz" lIns="0" tIns="0" rIns="0" bIns="0" anchor="b" anchorCtr="0">
            <a:noAutofit/>
          </a:bodyPr>
          <a:lstStyle/>
          <a:p>
            <a:pPr lvl="0"/>
            <a:fld id="{D3FFA415-4510-4291-A9CC-7DBB22C5EB3A}" type="slidenum">
              <a:t>51</a:t>
            </a:fld>
            <a:endParaRPr lang="en-IN"/>
          </a:p>
        </p:txBody>
      </p:sp>
      <p:sp>
        <p:nvSpPr>
          <p:cNvPr id="2" name="Slide Image Placeholder 1">
            <a:extLst>
              <a:ext uri="{FF2B5EF4-FFF2-40B4-BE49-F238E27FC236}">
                <a16:creationId xmlns:a16="http://schemas.microsoft.com/office/drawing/2014/main" id="{D0BA27B7-B245-A9CF-3AA1-350E2AAF398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A937038-BB56-8A04-F386-C1CFFE64E60D}"/>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17AC0B1-7573-0864-92D3-37C6DEC9130D}"/>
              </a:ext>
            </a:extLst>
          </p:cNvPr>
          <p:cNvSpPr txBox="1">
            <a:spLocks noGrp="1"/>
          </p:cNvSpPr>
          <p:nvPr>
            <p:ph type="sldNum" sz="quarter" idx="5"/>
          </p:nvPr>
        </p:nvSpPr>
        <p:spPr>
          <a:ln/>
        </p:spPr>
        <p:txBody>
          <a:bodyPr vert="horz" lIns="0" tIns="0" rIns="0" bIns="0" anchor="b" anchorCtr="0">
            <a:noAutofit/>
          </a:bodyPr>
          <a:lstStyle/>
          <a:p>
            <a:pPr lvl="0"/>
            <a:fld id="{23D44996-302E-40E5-98F6-8E3F0A233527}" type="slidenum">
              <a:t>52</a:t>
            </a:fld>
            <a:endParaRPr lang="en-IN"/>
          </a:p>
        </p:txBody>
      </p:sp>
      <p:sp>
        <p:nvSpPr>
          <p:cNvPr id="2" name="Slide Image Placeholder 1">
            <a:extLst>
              <a:ext uri="{FF2B5EF4-FFF2-40B4-BE49-F238E27FC236}">
                <a16:creationId xmlns:a16="http://schemas.microsoft.com/office/drawing/2014/main" id="{E1487883-C5B3-00E9-0861-D41088B3693B}"/>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2358A27-23CD-DD7D-F563-F00CE0371457}"/>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130C7A7-0819-C329-BE12-BDC2048A73B9}"/>
              </a:ext>
            </a:extLst>
          </p:cNvPr>
          <p:cNvSpPr txBox="1">
            <a:spLocks noGrp="1"/>
          </p:cNvSpPr>
          <p:nvPr>
            <p:ph type="sldNum" sz="quarter" idx="5"/>
          </p:nvPr>
        </p:nvSpPr>
        <p:spPr>
          <a:ln/>
        </p:spPr>
        <p:txBody>
          <a:bodyPr vert="horz" lIns="0" tIns="0" rIns="0" bIns="0" anchor="b" anchorCtr="0">
            <a:noAutofit/>
          </a:bodyPr>
          <a:lstStyle/>
          <a:p>
            <a:pPr lvl="0"/>
            <a:fld id="{FB21F969-063E-42CF-9BD1-CE77F938E475}" type="slidenum">
              <a:t>53</a:t>
            </a:fld>
            <a:endParaRPr lang="en-IN"/>
          </a:p>
        </p:txBody>
      </p:sp>
      <p:sp>
        <p:nvSpPr>
          <p:cNvPr id="2" name="Slide Image Placeholder 1">
            <a:extLst>
              <a:ext uri="{FF2B5EF4-FFF2-40B4-BE49-F238E27FC236}">
                <a16:creationId xmlns:a16="http://schemas.microsoft.com/office/drawing/2014/main" id="{92AF9551-8E00-808C-5451-17384CB22343}"/>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F67EFFE-FD4A-9EE5-75DB-E1CA89B7BF4F}"/>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EF53A7-6EA7-2157-937A-8F8719E62C07}"/>
              </a:ext>
            </a:extLst>
          </p:cNvPr>
          <p:cNvSpPr txBox="1">
            <a:spLocks noGrp="1"/>
          </p:cNvSpPr>
          <p:nvPr>
            <p:ph type="sldNum" sz="quarter" idx="5"/>
          </p:nvPr>
        </p:nvSpPr>
        <p:spPr>
          <a:ln/>
        </p:spPr>
        <p:txBody>
          <a:bodyPr vert="horz" lIns="0" tIns="0" rIns="0" bIns="0" anchor="b" anchorCtr="0">
            <a:noAutofit/>
          </a:bodyPr>
          <a:lstStyle/>
          <a:p>
            <a:pPr lvl="0"/>
            <a:fld id="{CBB8AA84-B6CF-46FC-9731-2D0C93BE34A5}" type="slidenum">
              <a:t>54</a:t>
            </a:fld>
            <a:endParaRPr lang="en-IN"/>
          </a:p>
        </p:txBody>
      </p:sp>
      <p:sp>
        <p:nvSpPr>
          <p:cNvPr id="2" name="Slide Image Placeholder 1">
            <a:extLst>
              <a:ext uri="{FF2B5EF4-FFF2-40B4-BE49-F238E27FC236}">
                <a16:creationId xmlns:a16="http://schemas.microsoft.com/office/drawing/2014/main" id="{E203E4C6-F9BF-E7FE-73D8-6364DA53FCFC}"/>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DBFF7D0-8FF5-D72C-B0BB-4F0A786DD408}"/>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B6B397D-AFE7-EE33-F1E5-E02D24850D15}"/>
              </a:ext>
            </a:extLst>
          </p:cNvPr>
          <p:cNvSpPr txBox="1">
            <a:spLocks noGrp="1"/>
          </p:cNvSpPr>
          <p:nvPr>
            <p:ph type="sldNum" sz="quarter" idx="5"/>
          </p:nvPr>
        </p:nvSpPr>
        <p:spPr>
          <a:ln/>
        </p:spPr>
        <p:txBody>
          <a:bodyPr vert="horz" lIns="0" tIns="0" rIns="0" bIns="0" anchor="b" anchorCtr="0">
            <a:noAutofit/>
          </a:bodyPr>
          <a:lstStyle/>
          <a:p>
            <a:pPr lvl="0"/>
            <a:fld id="{27F856AA-3224-4D88-9AAE-2DE6E0B6CCEF}" type="slidenum">
              <a:t>11</a:t>
            </a:fld>
            <a:endParaRPr lang="en-IN"/>
          </a:p>
        </p:txBody>
      </p:sp>
      <p:sp>
        <p:nvSpPr>
          <p:cNvPr id="2" name="Slide Image Placeholder 1">
            <a:extLst>
              <a:ext uri="{FF2B5EF4-FFF2-40B4-BE49-F238E27FC236}">
                <a16:creationId xmlns:a16="http://schemas.microsoft.com/office/drawing/2014/main" id="{E52F771B-2E12-48E6-EE38-37D424DBA8BA}"/>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A55F6728-BAED-5140-55EA-8202D5A374A8}"/>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B2E4B5-8A9D-5C8A-F736-904152F874FB}"/>
              </a:ext>
            </a:extLst>
          </p:cNvPr>
          <p:cNvSpPr txBox="1">
            <a:spLocks noGrp="1"/>
          </p:cNvSpPr>
          <p:nvPr>
            <p:ph type="sldNum" sz="quarter" idx="5"/>
          </p:nvPr>
        </p:nvSpPr>
        <p:spPr>
          <a:ln/>
        </p:spPr>
        <p:txBody>
          <a:bodyPr vert="horz" lIns="0" tIns="0" rIns="0" bIns="0" anchor="b" anchorCtr="0">
            <a:noAutofit/>
          </a:bodyPr>
          <a:lstStyle/>
          <a:p>
            <a:pPr lvl="0"/>
            <a:fld id="{5326C0CD-7614-4B39-850F-F0D35D6E461E}" type="slidenum">
              <a:t>55</a:t>
            </a:fld>
            <a:endParaRPr lang="en-IN"/>
          </a:p>
        </p:txBody>
      </p:sp>
      <p:sp>
        <p:nvSpPr>
          <p:cNvPr id="2" name="Slide Image Placeholder 1">
            <a:extLst>
              <a:ext uri="{FF2B5EF4-FFF2-40B4-BE49-F238E27FC236}">
                <a16:creationId xmlns:a16="http://schemas.microsoft.com/office/drawing/2014/main" id="{BD139C52-F1F4-0F40-D02E-889B3FC4DF8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B3105E6-E293-4EAE-8160-61229DFA6A7C}"/>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FF4069-ADFE-7A58-F1E8-3CEF464EC732}"/>
              </a:ext>
            </a:extLst>
          </p:cNvPr>
          <p:cNvSpPr txBox="1">
            <a:spLocks noGrp="1"/>
          </p:cNvSpPr>
          <p:nvPr>
            <p:ph type="sldNum" sz="quarter" idx="5"/>
          </p:nvPr>
        </p:nvSpPr>
        <p:spPr>
          <a:ln/>
        </p:spPr>
        <p:txBody>
          <a:bodyPr vert="horz" lIns="0" tIns="0" rIns="0" bIns="0" anchor="b" anchorCtr="0">
            <a:noAutofit/>
          </a:bodyPr>
          <a:lstStyle/>
          <a:p>
            <a:pPr lvl="0"/>
            <a:fld id="{6A139D1E-F539-421F-B77A-2675694A2B09}" type="slidenum">
              <a:t>12</a:t>
            </a:fld>
            <a:endParaRPr lang="en-IN"/>
          </a:p>
        </p:txBody>
      </p:sp>
      <p:sp>
        <p:nvSpPr>
          <p:cNvPr id="2" name="Slide Image Placeholder 1">
            <a:extLst>
              <a:ext uri="{FF2B5EF4-FFF2-40B4-BE49-F238E27FC236}">
                <a16:creationId xmlns:a16="http://schemas.microsoft.com/office/drawing/2014/main" id="{DF08A42D-F567-CD71-DAAB-0472B1BB2B4E}"/>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7B3AAA2-F6BA-2CE1-36FD-9A91CA724943}"/>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4B07C58-35A3-1942-810E-02733CC50A39}"/>
              </a:ext>
            </a:extLst>
          </p:cNvPr>
          <p:cNvSpPr txBox="1">
            <a:spLocks noGrp="1"/>
          </p:cNvSpPr>
          <p:nvPr>
            <p:ph type="sldNum" sz="quarter" idx="5"/>
          </p:nvPr>
        </p:nvSpPr>
        <p:spPr>
          <a:ln/>
        </p:spPr>
        <p:txBody>
          <a:bodyPr vert="horz" lIns="0" tIns="0" rIns="0" bIns="0" anchor="b" anchorCtr="0">
            <a:noAutofit/>
          </a:bodyPr>
          <a:lstStyle/>
          <a:p>
            <a:pPr lvl="0"/>
            <a:fld id="{A0DCAB43-E780-4DF9-B57C-EB028457D4C4}" type="slidenum">
              <a:t>13</a:t>
            </a:fld>
            <a:endParaRPr lang="en-IN"/>
          </a:p>
        </p:txBody>
      </p:sp>
      <p:sp>
        <p:nvSpPr>
          <p:cNvPr id="2" name="Slide Image Placeholder 1">
            <a:extLst>
              <a:ext uri="{FF2B5EF4-FFF2-40B4-BE49-F238E27FC236}">
                <a16:creationId xmlns:a16="http://schemas.microsoft.com/office/drawing/2014/main" id="{780EAEB3-F1B6-48EC-A0AD-4C8F927BAFF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673FE633-7075-0AED-9815-3620C4A4B181}"/>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DCB801-4E33-63CF-C9AA-CB560F644E85}"/>
              </a:ext>
            </a:extLst>
          </p:cNvPr>
          <p:cNvSpPr txBox="1">
            <a:spLocks noGrp="1"/>
          </p:cNvSpPr>
          <p:nvPr>
            <p:ph type="sldNum" sz="quarter" idx="5"/>
          </p:nvPr>
        </p:nvSpPr>
        <p:spPr>
          <a:ln/>
        </p:spPr>
        <p:txBody>
          <a:bodyPr vert="horz" lIns="0" tIns="0" rIns="0" bIns="0" anchor="b" anchorCtr="0">
            <a:noAutofit/>
          </a:bodyPr>
          <a:lstStyle/>
          <a:p>
            <a:pPr lvl="0"/>
            <a:fld id="{D742E105-D6D1-420C-8C4D-602500CAE2CC}" type="slidenum">
              <a:t>14</a:t>
            </a:fld>
            <a:endParaRPr lang="en-IN"/>
          </a:p>
        </p:txBody>
      </p:sp>
      <p:sp>
        <p:nvSpPr>
          <p:cNvPr id="2" name="Slide Image Placeholder 1">
            <a:extLst>
              <a:ext uri="{FF2B5EF4-FFF2-40B4-BE49-F238E27FC236}">
                <a16:creationId xmlns:a16="http://schemas.microsoft.com/office/drawing/2014/main" id="{D5C47846-3E07-9BEA-8DD1-227E2BD2D939}"/>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199A69A-32BA-A2D3-EA5E-D7F522F9AD71}"/>
              </a:ext>
            </a:extLst>
          </p:cNvPr>
          <p:cNvSpPr txBox="1">
            <a:spLocks noGrp="1"/>
          </p:cNvSpPr>
          <p:nvPr>
            <p:ph type="body" sz="quarter" idx="1"/>
          </p:nvPr>
        </p:nvSpPr>
        <p:spPr/>
        <p:txBody>
          <a:bodyPr vert="horz"/>
          <a:lstStyle/>
          <a:p>
            <a:endParaRPr lang="en-IN"/>
          </a:p>
        </p:txBody>
      </p:sp>
    </p:spTree>
    <p:extLst>
      <p:ext uri="{BB962C8B-B14F-4D97-AF65-F5344CB8AC3E}">
        <p14:creationId xmlns:p14="http://schemas.microsoft.com/office/powerpoint/2010/main" val="270904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E3525E-9910-508F-90C0-0BAE64271DE8}"/>
              </a:ext>
            </a:extLst>
          </p:cNvPr>
          <p:cNvSpPr txBox="1">
            <a:spLocks noGrp="1"/>
          </p:cNvSpPr>
          <p:nvPr>
            <p:ph type="sldNum" sz="quarter" idx="5"/>
          </p:nvPr>
        </p:nvSpPr>
        <p:spPr>
          <a:ln/>
        </p:spPr>
        <p:txBody>
          <a:bodyPr vert="horz" lIns="0" tIns="0" rIns="0" bIns="0" anchor="b" anchorCtr="0">
            <a:noAutofit/>
          </a:bodyPr>
          <a:lstStyle/>
          <a:p>
            <a:pPr lvl="0"/>
            <a:fld id="{4E974F00-CD38-432B-B50F-D937020C12AB}" type="slidenum">
              <a:t>15</a:t>
            </a:fld>
            <a:endParaRPr lang="en-IN"/>
          </a:p>
        </p:txBody>
      </p:sp>
      <p:sp>
        <p:nvSpPr>
          <p:cNvPr id="2" name="Slide Image Placeholder 1">
            <a:extLst>
              <a:ext uri="{FF2B5EF4-FFF2-40B4-BE49-F238E27FC236}">
                <a16:creationId xmlns:a16="http://schemas.microsoft.com/office/drawing/2014/main" id="{36F79730-E12B-02FA-AC1E-E2AB350C1E1F}"/>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406A3A9-8673-0F24-A854-13C81A80DFFF}"/>
              </a:ext>
            </a:extLst>
          </p:cNvPr>
          <p:cNvSpPr txBox="1">
            <a:spLocks noGrp="1"/>
          </p:cNvSpPr>
          <p:nvPr>
            <p:ph type="body" sz="quarter" idx="1"/>
          </p:nvPr>
        </p:nvSpPr>
        <p:spPr/>
        <p:txBody>
          <a:bodyPr vert="horz"/>
          <a:lstStyle/>
          <a:p>
            <a:endParaRPr lang="en-IN"/>
          </a:p>
        </p:txBody>
      </p:sp>
    </p:spTree>
    <p:extLst>
      <p:ext uri="{BB962C8B-B14F-4D97-AF65-F5344CB8AC3E}">
        <p14:creationId xmlns:p14="http://schemas.microsoft.com/office/powerpoint/2010/main" val="190617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9DC392-0458-9772-8C8B-AAFB77FC4DCB}"/>
              </a:ext>
            </a:extLst>
          </p:cNvPr>
          <p:cNvSpPr txBox="1">
            <a:spLocks noGrp="1"/>
          </p:cNvSpPr>
          <p:nvPr>
            <p:ph type="sldNum" sz="quarter" idx="5"/>
          </p:nvPr>
        </p:nvSpPr>
        <p:spPr>
          <a:ln/>
        </p:spPr>
        <p:txBody>
          <a:bodyPr vert="horz" lIns="0" tIns="0" rIns="0" bIns="0" anchor="b" anchorCtr="0">
            <a:noAutofit/>
          </a:bodyPr>
          <a:lstStyle/>
          <a:p>
            <a:pPr lvl="0"/>
            <a:fld id="{F48602C7-D164-4725-B846-0A96C9F20440}" type="slidenum">
              <a:t>17</a:t>
            </a:fld>
            <a:endParaRPr lang="en-IN"/>
          </a:p>
        </p:txBody>
      </p:sp>
      <p:sp>
        <p:nvSpPr>
          <p:cNvPr id="2" name="Slide Image Placeholder 1">
            <a:extLst>
              <a:ext uri="{FF2B5EF4-FFF2-40B4-BE49-F238E27FC236}">
                <a16:creationId xmlns:a16="http://schemas.microsoft.com/office/drawing/2014/main" id="{A572F3A9-A06C-13D0-DA76-E0E13A911CAA}"/>
              </a:ext>
            </a:extLst>
          </p:cNvPr>
          <p:cNvSpPr>
            <a:spLocks noGrp="1" noRot="1" noChangeAspect="1" noResize="1"/>
          </p:cNvSpPr>
          <p:nvPr>
            <p:ph type="sldImg"/>
          </p:nvPr>
        </p:nvSpPr>
        <p:spPr>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FD389331-A9B0-76A3-6F4A-F494B595D2B3}"/>
              </a:ext>
            </a:extLst>
          </p:cNvPr>
          <p:cNvSpPr txBox="1">
            <a:spLocks noGrp="1"/>
          </p:cNvSpPr>
          <p:nvPr>
            <p:ph type="body" sz="quarter" idx="1"/>
          </p:nvPr>
        </p:nvSpPr>
        <p:spPr/>
        <p:txBody>
          <a:bodyPr vert="horz"/>
          <a:lstStyle/>
          <a:p>
            <a:endParaRPr lang="en-IN">
              <a:highlight>
                <a:scrgbClr r="0" g="0" b="0">
                  <a:alpha val="0"/>
                </a:scrgbClr>
              </a:highlight>
              <a:latin typeface="Liberation Sans" pitchFamily="1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Title Text</a:t>
            </a:r>
          </a:p>
        </p:txBody>
      </p:sp>
      <p:sp>
        <p:nvSpPr>
          <p:cNvPr id="11" name="Shape 11"/>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1" b="28591"/>
          <a:stretch>
            <a:fillRect/>
          </a:stretch>
        </p:blipFill>
        <p:spPr>
          <a:xfrm>
            <a:off x="76200" y="3352800"/>
            <a:ext cx="2057400" cy="1979617"/>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8" indent="-205738" algn="r">
              <a:lnSpc>
                <a:spcPts val="1800"/>
              </a:lnSpc>
              <a:spcBef>
                <a:spcPts val="0"/>
              </a:spcBef>
              <a:buFontTx/>
              <a:defRPr sz="1800">
                <a:solidFill>
                  <a:srgbClr val="FFFFFF"/>
                </a:solidFill>
              </a:defRPr>
            </a:lvl4pPr>
            <a:lvl5pPr marL="2034538" indent="-205738"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221728"/>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152400" y="302686"/>
            <a:ext cx="8851900" cy="60071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228560">
                <a:buClr>
                  <a:srgbClr val="000000"/>
                </a:buClr>
                <a:buFont typeface="Arial" pitchFamily="34" charset="0"/>
                <a:buNone/>
                <a:defRPr/>
              </a:pPr>
              <a:r>
                <a:rPr lang="en-US" b="1" dirty="0">
                  <a:solidFill>
                    <a:schemeClr val="accent5"/>
                  </a:solidFill>
                  <a:latin typeface="Gill Sans" panose="020B0702020104020203" pitchFamily="34" charset="0"/>
                  <a:cs typeface="Open Sans" panose="020B0606030504020204" pitchFamily="34" charset="0"/>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825" dirty="0">
                    <a:solidFill>
                      <a:schemeClr val="folHlink"/>
                    </a:solidFill>
                    <a:latin typeface="Gill Sans" panose="020B0702020104020203" pitchFamily="34" charset="0"/>
                    <a:cs typeface="Open Sans" panose="020B0606030504020204"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22856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spTree>
    <p:extLst>
      <p:ext uri="{BB962C8B-B14F-4D97-AF65-F5344CB8AC3E}">
        <p14:creationId xmlns:p14="http://schemas.microsoft.com/office/powerpoint/2010/main" val="286085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8.wmf"/><Relationship Id="rId5" Type="http://schemas.openxmlformats.org/officeDocument/2006/relationships/image" Target="../media/image5.jpeg"/><Relationship Id="rId10" Type="http://schemas.openxmlformats.org/officeDocument/2006/relationships/oleObject" Target="../embeddings/oleObject4.bin"/><Relationship Id="rId4" Type="http://schemas.openxmlformats.org/officeDocument/2006/relationships/image" Target="../media/image4.wmf"/><Relationship Id="rId9" Type="http://schemas.openxmlformats.org/officeDocument/2006/relationships/image" Target="../media/image7.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14600" y="4071144"/>
            <a:ext cx="6019800" cy="100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4400" b="1">
                <a:solidFill>
                  <a:srgbClr val="FFFFFF"/>
                </a:solidFill>
              </a:rPr>
              <a:t>Cloud Computing</a:t>
            </a:r>
          </a:p>
          <a:p>
            <a:pPr lvl="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400" b="1">
                <a:solidFill>
                  <a:srgbClr val="FFFFFF"/>
                </a:solidFill>
              </a:rPr>
              <a:t>SEWP ZG527</a:t>
            </a:r>
          </a:p>
        </p:txBody>
      </p:sp>
      <p:sp>
        <p:nvSpPr>
          <p:cNvPr id="78" name="Shape 78"/>
          <p:cNvSpPr>
            <a:spLocks noGrp="1"/>
          </p:cNvSpPr>
          <p:nvPr>
            <p:ph type="sldNum" sz="quarter" idx="2"/>
          </p:nvPr>
        </p:nvSpPr>
        <p:spPr>
          <a:xfrm>
            <a:off x="6553200" y="5859778"/>
            <a:ext cx="2133600" cy="1778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a:lnSpc>
                <a:spcPct val="90000"/>
              </a:lnSpc>
            </a:lvl1p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1</a:t>
            </a:fld>
            <a:endParaRPr sz="1200">
              <a:solidFill>
                <a:srgbClr val="88888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0" y="-70303"/>
            <a:ext cx="9144000" cy="224523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17" name="Rectangle 16">
            <a:extLst>
              <a:ext uri="{FF2B5EF4-FFF2-40B4-BE49-F238E27FC236}">
                <a16:creationId xmlns:a16="http://schemas.microsoft.com/office/drawing/2014/main" id="{5E27CF5F-AB16-4B41-9FEC-645D6FCB9287}"/>
              </a:ext>
            </a:extLst>
          </p:cNvPr>
          <p:cNvSpPr/>
          <p:nvPr/>
        </p:nvSpPr>
        <p:spPr>
          <a:xfrm>
            <a:off x="323850" y="0"/>
            <a:ext cx="4076758"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What is Big Data?</a:t>
            </a:r>
          </a:p>
        </p:txBody>
      </p:sp>
      <p:grpSp>
        <p:nvGrpSpPr>
          <p:cNvPr id="5" name="Group 4">
            <a:extLst>
              <a:ext uri="{FF2B5EF4-FFF2-40B4-BE49-F238E27FC236}">
                <a16:creationId xmlns:a16="http://schemas.microsoft.com/office/drawing/2014/main" id="{967EA67B-9BD3-4081-A43B-5A9F5F0DEA13}"/>
              </a:ext>
            </a:extLst>
          </p:cNvPr>
          <p:cNvGrpSpPr/>
          <p:nvPr/>
        </p:nvGrpSpPr>
        <p:grpSpPr>
          <a:xfrm>
            <a:off x="319868" y="2517611"/>
            <a:ext cx="8770963" cy="2335959"/>
            <a:chOff x="806012" y="2058362"/>
            <a:chExt cx="35083852" cy="9343833"/>
          </a:xfrm>
        </p:grpSpPr>
        <p:sp>
          <p:nvSpPr>
            <p:cNvPr id="60" name="Rectangle 59">
              <a:extLst>
                <a:ext uri="{FF2B5EF4-FFF2-40B4-BE49-F238E27FC236}">
                  <a16:creationId xmlns:a16="http://schemas.microsoft.com/office/drawing/2014/main" id="{B35F7C3B-0403-42AB-BC05-0F608FEC4EBB}"/>
                </a:ext>
              </a:extLst>
            </p:cNvPr>
            <p:cNvSpPr/>
            <p:nvPr/>
          </p:nvSpPr>
          <p:spPr>
            <a:xfrm>
              <a:off x="807963" y="3402500"/>
              <a:ext cx="6519600" cy="77227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2" name="Arrow: Pentagon 61">
              <a:extLst>
                <a:ext uri="{FF2B5EF4-FFF2-40B4-BE49-F238E27FC236}">
                  <a16:creationId xmlns:a16="http://schemas.microsoft.com/office/drawing/2014/main" id="{489B9355-1C1F-40E9-BA8F-83FEAEDFD2F6}"/>
                </a:ext>
              </a:extLst>
            </p:cNvPr>
            <p:cNvSpPr/>
            <p:nvPr/>
          </p:nvSpPr>
          <p:spPr>
            <a:xfrm rot="5400000">
              <a:off x="3119609" y="-253277"/>
              <a:ext cx="1832456" cy="6455746"/>
            </a:xfrm>
            <a:prstGeom prst="homePlate">
              <a:avLst>
                <a:gd name="adj" fmla="val 27778"/>
              </a:avLst>
            </a:prstGeom>
            <a:solidFill>
              <a:srgbClr val="065B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dirty="0"/>
            </a:p>
          </p:txBody>
        </p:sp>
        <p:sp>
          <p:nvSpPr>
            <p:cNvPr id="64" name="Rectangle 63">
              <a:extLst>
                <a:ext uri="{FF2B5EF4-FFF2-40B4-BE49-F238E27FC236}">
                  <a16:creationId xmlns:a16="http://schemas.microsoft.com/office/drawing/2014/main" id="{99413923-915C-46FA-BA45-E81358D0E915}"/>
                </a:ext>
              </a:extLst>
            </p:cNvPr>
            <p:cNvSpPr/>
            <p:nvPr/>
          </p:nvSpPr>
          <p:spPr>
            <a:xfrm>
              <a:off x="7882146" y="3402494"/>
              <a:ext cx="6443546" cy="77227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6" name="Arrow: Pentagon 65">
              <a:extLst>
                <a:ext uri="{FF2B5EF4-FFF2-40B4-BE49-F238E27FC236}">
                  <a16:creationId xmlns:a16="http://schemas.microsoft.com/office/drawing/2014/main" id="{EF43BD14-0E00-4F53-88F3-88B7208CC37C}"/>
                </a:ext>
              </a:extLst>
            </p:cNvPr>
            <p:cNvSpPr/>
            <p:nvPr/>
          </p:nvSpPr>
          <p:spPr>
            <a:xfrm rot="5400000">
              <a:off x="10181591" y="-253277"/>
              <a:ext cx="1832456" cy="6455746"/>
            </a:xfrm>
            <a:prstGeom prst="homePlate">
              <a:avLst>
                <a:gd name="adj" fmla="val 27778"/>
              </a:avLst>
            </a:prstGeom>
            <a:solidFill>
              <a:srgbClr val="59CEF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8" name="Rectangle 67">
              <a:extLst>
                <a:ext uri="{FF2B5EF4-FFF2-40B4-BE49-F238E27FC236}">
                  <a16:creationId xmlns:a16="http://schemas.microsoft.com/office/drawing/2014/main" id="{0A9D4254-54A2-4EB3-9A09-334A0244BC6D}"/>
                </a:ext>
              </a:extLst>
            </p:cNvPr>
            <p:cNvSpPr/>
            <p:nvPr/>
          </p:nvSpPr>
          <p:spPr>
            <a:xfrm>
              <a:off x="14892805" y="3402498"/>
              <a:ext cx="6485849" cy="77227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0" name="Arrow: Pentagon 69">
              <a:extLst>
                <a:ext uri="{FF2B5EF4-FFF2-40B4-BE49-F238E27FC236}">
                  <a16:creationId xmlns:a16="http://schemas.microsoft.com/office/drawing/2014/main" id="{F26B8EDC-E255-420A-8072-ED447C29E3E0}"/>
                </a:ext>
              </a:extLst>
            </p:cNvPr>
            <p:cNvSpPr/>
            <p:nvPr/>
          </p:nvSpPr>
          <p:spPr>
            <a:xfrm rot="5400000">
              <a:off x="17236503" y="-253281"/>
              <a:ext cx="1832456" cy="6455746"/>
            </a:xfrm>
            <a:prstGeom prst="homePlate">
              <a:avLst>
                <a:gd name="adj" fmla="val 27778"/>
              </a:avLst>
            </a:prstGeom>
            <a:solidFill>
              <a:srgbClr val="0DB8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2" name="Rectangle 71">
              <a:extLst>
                <a:ext uri="{FF2B5EF4-FFF2-40B4-BE49-F238E27FC236}">
                  <a16:creationId xmlns:a16="http://schemas.microsoft.com/office/drawing/2014/main" id="{3A60850A-4EF8-48B5-8002-CB5A6B87DBFB}"/>
                </a:ext>
              </a:extLst>
            </p:cNvPr>
            <p:cNvSpPr/>
            <p:nvPr/>
          </p:nvSpPr>
          <p:spPr>
            <a:xfrm>
              <a:off x="22161908" y="3402494"/>
              <a:ext cx="6455746" cy="77227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4" name="Arrow: Pentagon 73">
              <a:extLst>
                <a:ext uri="{FF2B5EF4-FFF2-40B4-BE49-F238E27FC236}">
                  <a16:creationId xmlns:a16="http://schemas.microsoft.com/office/drawing/2014/main" id="{71A6C4C2-2F71-49FC-B74D-A03B704C0454}"/>
                </a:ext>
              </a:extLst>
            </p:cNvPr>
            <p:cNvSpPr/>
            <p:nvPr/>
          </p:nvSpPr>
          <p:spPr>
            <a:xfrm rot="5400000">
              <a:off x="24491133" y="-253283"/>
              <a:ext cx="1832456" cy="6455746"/>
            </a:xfrm>
            <a:prstGeom prst="homePlate">
              <a:avLst>
                <a:gd name="adj" fmla="val 27778"/>
              </a:avLst>
            </a:prstGeom>
            <a:solidFill>
              <a:srgbClr val="10608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6" name="Rectangle 75">
              <a:extLst>
                <a:ext uri="{FF2B5EF4-FFF2-40B4-BE49-F238E27FC236}">
                  <a16:creationId xmlns:a16="http://schemas.microsoft.com/office/drawing/2014/main" id="{93B50DDB-1CC8-4A75-AF5C-965653A1AF3A}"/>
                </a:ext>
              </a:extLst>
            </p:cNvPr>
            <p:cNvSpPr/>
            <p:nvPr/>
          </p:nvSpPr>
          <p:spPr>
            <a:xfrm>
              <a:off x="29434117" y="3402494"/>
              <a:ext cx="6423693" cy="77227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8" name="Arrow: Pentagon 77">
              <a:extLst>
                <a:ext uri="{FF2B5EF4-FFF2-40B4-BE49-F238E27FC236}">
                  <a16:creationId xmlns:a16="http://schemas.microsoft.com/office/drawing/2014/main" id="{D18858B7-CF59-49FA-93DC-20F0FDF14BF7}"/>
                </a:ext>
              </a:extLst>
            </p:cNvPr>
            <p:cNvSpPr/>
            <p:nvPr/>
          </p:nvSpPr>
          <p:spPr>
            <a:xfrm rot="5400000">
              <a:off x="31745763" y="-253283"/>
              <a:ext cx="1832456" cy="6455746"/>
            </a:xfrm>
            <a:prstGeom prst="homePlate">
              <a:avLst>
                <a:gd name="adj" fmla="val 27778"/>
              </a:avLst>
            </a:prstGeom>
            <a:solidFill>
              <a:srgbClr val="0A93C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80" name="TextBox 79">
              <a:extLst>
                <a:ext uri="{FF2B5EF4-FFF2-40B4-BE49-F238E27FC236}">
                  <a16:creationId xmlns:a16="http://schemas.microsoft.com/office/drawing/2014/main" id="{A9E71CB3-7C10-4FD1-8781-7B63235F4C86}"/>
                </a:ext>
              </a:extLst>
            </p:cNvPr>
            <p:cNvSpPr txBox="1"/>
            <p:nvPr/>
          </p:nvSpPr>
          <p:spPr>
            <a:xfrm>
              <a:off x="2363012" y="2496342"/>
              <a:ext cx="3220116" cy="1292660"/>
            </a:xfrm>
            <a:prstGeom prst="rect">
              <a:avLst/>
            </a:prstGeom>
            <a:noFill/>
          </p:spPr>
          <p:txBody>
            <a:bodyPr wrap="none" rtlCol="0">
              <a:spAutoFit/>
            </a:bodyPr>
            <a:lstStyle/>
            <a:p>
              <a:pPr algn="ctr"/>
              <a:r>
                <a:rPr lang="en-US" sz="1500" dirty="0">
                  <a:solidFill>
                    <a:schemeClr val="bg1"/>
                  </a:solidFill>
                  <a:latin typeface="Abadi" panose="020B0604020104020204" pitchFamily="34" charset="0"/>
                  <a:ea typeface="Open Sans" panose="020B0606030504020204" pitchFamily="34" charset="0"/>
                  <a:cs typeface="Open Sans" panose="020B0606030504020204" pitchFamily="34" charset="0"/>
                </a:rPr>
                <a:t>Volume</a:t>
              </a:r>
            </a:p>
          </p:txBody>
        </p:sp>
        <p:sp>
          <p:nvSpPr>
            <p:cNvPr id="82" name="TextBox 81">
              <a:extLst>
                <a:ext uri="{FF2B5EF4-FFF2-40B4-BE49-F238E27FC236}">
                  <a16:creationId xmlns:a16="http://schemas.microsoft.com/office/drawing/2014/main" id="{D2BEFBCB-206F-4AC6-8AFE-997E90B34620}"/>
                </a:ext>
              </a:extLst>
            </p:cNvPr>
            <p:cNvSpPr txBox="1"/>
            <p:nvPr/>
          </p:nvSpPr>
          <p:spPr>
            <a:xfrm>
              <a:off x="9583936" y="2496342"/>
              <a:ext cx="3027752" cy="1292660"/>
            </a:xfrm>
            <a:prstGeom prst="rect">
              <a:avLst/>
            </a:prstGeom>
            <a:noFill/>
          </p:spPr>
          <p:txBody>
            <a:bodyPr wrap="none" rtlCol="0">
              <a:spAutoFit/>
            </a:bodyPr>
            <a:lstStyle/>
            <a:p>
              <a:pPr algn="ctr"/>
              <a:r>
                <a:rPr lang="en-US" sz="1500" dirty="0">
                  <a:solidFill>
                    <a:schemeClr val="bg1"/>
                  </a:solidFill>
                  <a:latin typeface="Abadi" panose="020B0604020104020204" pitchFamily="34" charset="0"/>
                  <a:ea typeface="Open Sans" panose="020B0606030504020204" pitchFamily="34" charset="0"/>
                  <a:cs typeface="Open Sans" panose="020B0606030504020204" pitchFamily="34" charset="0"/>
                </a:rPr>
                <a:t>Variety</a:t>
              </a:r>
            </a:p>
          </p:txBody>
        </p:sp>
        <p:sp>
          <p:nvSpPr>
            <p:cNvPr id="84" name="TextBox 83">
              <a:extLst>
                <a:ext uri="{FF2B5EF4-FFF2-40B4-BE49-F238E27FC236}">
                  <a16:creationId xmlns:a16="http://schemas.microsoft.com/office/drawing/2014/main" id="{E784F6F4-CF70-4363-8819-D90EAE6A31FC}"/>
                </a:ext>
              </a:extLst>
            </p:cNvPr>
            <p:cNvSpPr txBox="1"/>
            <p:nvPr/>
          </p:nvSpPr>
          <p:spPr>
            <a:xfrm>
              <a:off x="16480672" y="2496342"/>
              <a:ext cx="3335532" cy="1292660"/>
            </a:xfrm>
            <a:prstGeom prst="rect">
              <a:avLst/>
            </a:prstGeom>
            <a:noFill/>
          </p:spPr>
          <p:txBody>
            <a:bodyPr wrap="none" rtlCol="0">
              <a:spAutoFit/>
            </a:bodyPr>
            <a:lstStyle/>
            <a:p>
              <a:pPr algn="ctr"/>
              <a:r>
                <a:rPr lang="en-US" sz="1500" dirty="0">
                  <a:solidFill>
                    <a:schemeClr val="bg1"/>
                  </a:solidFill>
                  <a:latin typeface="Abadi" panose="020B0604020104020204" pitchFamily="34" charset="0"/>
                  <a:ea typeface="Open Sans" panose="020B0606030504020204" pitchFamily="34" charset="0"/>
                  <a:cs typeface="Open Sans" panose="020B0606030504020204" pitchFamily="34" charset="0"/>
                </a:rPr>
                <a:t>Velocity</a:t>
              </a:r>
            </a:p>
          </p:txBody>
        </p:sp>
        <p:sp>
          <p:nvSpPr>
            <p:cNvPr id="86" name="TextBox 85">
              <a:extLst>
                <a:ext uri="{FF2B5EF4-FFF2-40B4-BE49-F238E27FC236}">
                  <a16:creationId xmlns:a16="http://schemas.microsoft.com/office/drawing/2014/main" id="{E8CF836A-AD4B-4524-AA10-CBB132E56C6B}"/>
                </a:ext>
              </a:extLst>
            </p:cNvPr>
            <p:cNvSpPr txBox="1"/>
            <p:nvPr/>
          </p:nvSpPr>
          <p:spPr>
            <a:xfrm>
              <a:off x="24106868" y="2496342"/>
              <a:ext cx="2572504" cy="1292660"/>
            </a:xfrm>
            <a:prstGeom prst="rect">
              <a:avLst/>
            </a:prstGeom>
            <a:noFill/>
          </p:spPr>
          <p:txBody>
            <a:bodyPr wrap="none" rtlCol="0">
              <a:spAutoFit/>
            </a:bodyPr>
            <a:lstStyle/>
            <a:p>
              <a:pPr algn="ctr"/>
              <a:r>
                <a:rPr lang="en-US" sz="1500" dirty="0">
                  <a:solidFill>
                    <a:schemeClr val="bg1"/>
                  </a:solidFill>
                  <a:latin typeface="Abadi" panose="020B0604020104020204" pitchFamily="34" charset="0"/>
                  <a:ea typeface="Open Sans" panose="020B0606030504020204" pitchFamily="34" charset="0"/>
                  <a:cs typeface="Open Sans" panose="020B0606030504020204" pitchFamily="34" charset="0"/>
                </a:rPr>
                <a:t>Value</a:t>
              </a:r>
            </a:p>
          </p:txBody>
        </p:sp>
        <p:sp>
          <p:nvSpPr>
            <p:cNvPr id="88" name="TextBox 87">
              <a:extLst>
                <a:ext uri="{FF2B5EF4-FFF2-40B4-BE49-F238E27FC236}">
                  <a16:creationId xmlns:a16="http://schemas.microsoft.com/office/drawing/2014/main" id="{404A486D-FDE1-4C1C-B668-458DDE229D3B}"/>
                </a:ext>
              </a:extLst>
            </p:cNvPr>
            <p:cNvSpPr txBox="1"/>
            <p:nvPr/>
          </p:nvSpPr>
          <p:spPr>
            <a:xfrm>
              <a:off x="30978200" y="2496342"/>
              <a:ext cx="3367588" cy="1292660"/>
            </a:xfrm>
            <a:prstGeom prst="rect">
              <a:avLst/>
            </a:prstGeom>
            <a:noFill/>
          </p:spPr>
          <p:txBody>
            <a:bodyPr wrap="none" rtlCol="0">
              <a:spAutoFit/>
            </a:bodyPr>
            <a:lstStyle/>
            <a:p>
              <a:pPr algn="ctr"/>
              <a:r>
                <a:rPr lang="en-US" sz="1500" dirty="0">
                  <a:solidFill>
                    <a:schemeClr val="bg1"/>
                  </a:solidFill>
                  <a:latin typeface="Abadi" panose="020B0604020104020204" pitchFamily="34" charset="0"/>
                  <a:ea typeface="Open Sans" panose="020B0606030504020204" pitchFamily="34" charset="0"/>
                  <a:cs typeface="Open Sans" panose="020B0606030504020204" pitchFamily="34" charset="0"/>
                </a:rPr>
                <a:t>Veracity</a:t>
              </a:r>
            </a:p>
          </p:txBody>
        </p:sp>
        <p:pic>
          <p:nvPicPr>
            <p:cNvPr id="90" name="Picture 89">
              <a:extLst>
                <a:ext uri="{FF2B5EF4-FFF2-40B4-BE49-F238E27FC236}">
                  <a16:creationId xmlns:a16="http://schemas.microsoft.com/office/drawing/2014/main" id="{8157AD26-8DC4-467D-BA78-3B1CF9C44EFD}"/>
                </a:ext>
              </a:extLst>
            </p:cNvPr>
            <p:cNvPicPr>
              <a:picLocks noChangeAspect="1"/>
            </p:cNvPicPr>
            <p:nvPr/>
          </p:nvPicPr>
          <p:blipFill>
            <a:blip r:embed="rId2"/>
            <a:stretch>
              <a:fillRect/>
            </a:stretch>
          </p:blipFill>
          <p:spPr>
            <a:xfrm>
              <a:off x="23203740" y="2452105"/>
              <a:ext cx="5000355" cy="5921638"/>
            </a:xfrm>
            <a:prstGeom prst="rect">
              <a:avLst/>
            </a:prstGeom>
          </p:spPr>
        </p:pic>
        <p:pic>
          <p:nvPicPr>
            <p:cNvPr id="92" name="Picture 91">
              <a:extLst>
                <a:ext uri="{FF2B5EF4-FFF2-40B4-BE49-F238E27FC236}">
                  <a16:creationId xmlns:a16="http://schemas.microsoft.com/office/drawing/2014/main" id="{507951BB-70B8-4CA3-9087-68A1744EC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4639" y="4672624"/>
              <a:ext cx="11295904" cy="3701118"/>
            </a:xfrm>
            <a:prstGeom prst="rect">
              <a:avLst/>
            </a:prstGeom>
          </p:spPr>
        </p:pic>
        <p:pic>
          <p:nvPicPr>
            <p:cNvPr id="94" name="Picture 93">
              <a:extLst>
                <a:ext uri="{FF2B5EF4-FFF2-40B4-BE49-F238E27FC236}">
                  <a16:creationId xmlns:a16="http://schemas.microsoft.com/office/drawing/2014/main" id="{614C15F7-DC77-41D0-8536-9A1267EE5104}"/>
                </a:ext>
              </a:extLst>
            </p:cNvPr>
            <p:cNvPicPr>
              <a:picLocks noChangeAspect="1"/>
            </p:cNvPicPr>
            <p:nvPr/>
          </p:nvPicPr>
          <p:blipFill>
            <a:blip r:embed="rId4"/>
            <a:stretch>
              <a:fillRect/>
            </a:stretch>
          </p:blipFill>
          <p:spPr>
            <a:xfrm>
              <a:off x="8255006" y="4752853"/>
              <a:ext cx="5429722" cy="3475020"/>
            </a:xfrm>
            <a:prstGeom prst="rect">
              <a:avLst/>
            </a:prstGeom>
          </p:spPr>
        </p:pic>
        <p:pic>
          <p:nvPicPr>
            <p:cNvPr id="96" name="Picture 95">
              <a:extLst>
                <a:ext uri="{FF2B5EF4-FFF2-40B4-BE49-F238E27FC236}">
                  <a16:creationId xmlns:a16="http://schemas.microsoft.com/office/drawing/2014/main" id="{34C22127-6C19-4F12-A7F3-6F0F21DC186C}"/>
                </a:ext>
              </a:extLst>
            </p:cNvPr>
            <p:cNvPicPr>
              <a:picLocks noChangeAspect="1"/>
            </p:cNvPicPr>
            <p:nvPr/>
          </p:nvPicPr>
          <p:blipFill>
            <a:blip r:embed="rId5">
              <a:clrChange>
                <a:clrFrom>
                  <a:srgbClr val="ECF0F1"/>
                </a:clrFrom>
                <a:clrTo>
                  <a:srgbClr val="ECF0F1">
                    <a:alpha val="0"/>
                  </a:srgbClr>
                </a:clrTo>
              </a:clrChange>
            </a:blip>
            <a:stretch>
              <a:fillRect/>
            </a:stretch>
          </p:blipFill>
          <p:spPr>
            <a:xfrm>
              <a:off x="2337197" y="4131846"/>
              <a:ext cx="2885196" cy="3700414"/>
            </a:xfrm>
            <a:prstGeom prst="rect">
              <a:avLst/>
            </a:prstGeom>
          </p:spPr>
        </p:pic>
        <p:pic>
          <p:nvPicPr>
            <p:cNvPr id="98" name="Picture 97">
              <a:extLst>
                <a:ext uri="{FF2B5EF4-FFF2-40B4-BE49-F238E27FC236}">
                  <a16:creationId xmlns:a16="http://schemas.microsoft.com/office/drawing/2014/main" id="{27E36E35-0B88-42A9-961F-3297ADC56A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59191" y="5438197"/>
              <a:ext cx="6398620" cy="2363128"/>
            </a:xfrm>
            <a:prstGeom prst="rect">
              <a:avLst/>
            </a:prstGeom>
          </p:spPr>
        </p:pic>
        <p:sp>
          <p:nvSpPr>
            <p:cNvPr id="100" name="Rectangle 99">
              <a:extLst>
                <a:ext uri="{FF2B5EF4-FFF2-40B4-BE49-F238E27FC236}">
                  <a16:creationId xmlns:a16="http://schemas.microsoft.com/office/drawing/2014/main" id="{ACC7AB78-8555-4DD8-B99E-52A8C7240531}"/>
                </a:ext>
              </a:extLst>
            </p:cNvPr>
            <p:cNvSpPr/>
            <p:nvPr/>
          </p:nvSpPr>
          <p:spPr>
            <a:xfrm>
              <a:off x="29459192" y="9001540"/>
              <a:ext cx="6398620" cy="1723548"/>
            </a:xfrm>
            <a:prstGeom prst="rect">
              <a:avLst/>
            </a:prstGeom>
          </p:spPr>
          <p:txBody>
            <a:bodyPr wrap="square">
              <a:spAutoFit/>
            </a:bodyPr>
            <a:lstStyle/>
            <a:p>
              <a:pPr algn="ctr"/>
              <a:r>
                <a:rPr lang="en-US" sz="11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Uncertainty and inconsistencies in data</a:t>
              </a:r>
            </a:p>
          </p:txBody>
        </p:sp>
        <p:sp>
          <p:nvSpPr>
            <p:cNvPr id="102" name="Rectangle 101">
              <a:extLst>
                <a:ext uri="{FF2B5EF4-FFF2-40B4-BE49-F238E27FC236}">
                  <a16:creationId xmlns:a16="http://schemas.microsoft.com/office/drawing/2014/main" id="{2A4F9874-5908-4C6A-A4CC-B24847E9FF6D}"/>
                </a:ext>
              </a:extLst>
            </p:cNvPr>
            <p:cNvSpPr/>
            <p:nvPr/>
          </p:nvSpPr>
          <p:spPr>
            <a:xfrm>
              <a:off x="22195116" y="9001540"/>
              <a:ext cx="6422540" cy="2400655"/>
            </a:xfrm>
            <a:prstGeom prst="rect">
              <a:avLst/>
            </a:prstGeom>
          </p:spPr>
          <p:txBody>
            <a:bodyPr wrap="square">
              <a:spAutoFit/>
            </a:bodyPr>
            <a:lstStyle/>
            <a:p>
              <a:pPr algn="ctr"/>
              <a:r>
                <a:rPr lang="en-US" sz="11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Finding correct meaning out of the data</a:t>
              </a:r>
            </a:p>
          </p:txBody>
        </p:sp>
        <p:sp>
          <p:nvSpPr>
            <p:cNvPr id="104" name="Rectangle 103">
              <a:extLst>
                <a:ext uri="{FF2B5EF4-FFF2-40B4-BE49-F238E27FC236}">
                  <a16:creationId xmlns:a16="http://schemas.microsoft.com/office/drawing/2014/main" id="{58EE6D86-5E48-4C0F-9DA8-3305FD0BC734}"/>
                </a:ext>
              </a:extLst>
            </p:cNvPr>
            <p:cNvSpPr/>
            <p:nvPr/>
          </p:nvSpPr>
          <p:spPr>
            <a:xfrm>
              <a:off x="15041056" y="9001540"/>
              <a:ext cx="6337600" cy="2400655"/>
            </a:xfrm>
            <a:prstGeom prst="rect">
              <a:avLst/>
            </a:prstGeom>
          </p:spPr>
          <p:txBody>
            <a:bodyPr wrap="square">
              <a:spAutoFit/>
            </a:bodyPr>
            <a:lstStyle/>
            <a:p>
              <a:pPr algn="ctr"/>
              <a:r>
                <a:rPr lang="en-US" sz="11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Data is being generated at an alarming rate</a:t>
              </a:r>
            </a:p>
          </p:txBody>
        </p:sp>
        <p:sp>
          <p:nvSpPr>
            <p:cNvPr id="106" name="Rectangle 105">
              <a:extLst>
                <a:ext uri="{FF2B5EF4-FFF2-40B4-BE49-F238E27FC236}">
                  <a16:creationId xmlns:a16="http://schemas.microsoft.com/office/drawing/2014/main" id="{0C07491A-30E3-4861-A44D-B7DAA3B8B191}"/>
                </a:ext>
              </a:extLst>
            </p:cNvPr>
            <p:cNvSpPr/>
            <p:nvPr/>
          </p:nvSpPr>
          <p:spPr>
            <a:xfrm>
              <a:off x="8359748" y="9001540"/>
              <a:ext cx="5476132" cy="2400655"/>
            </a:xfrm>
            <a:prstGeom prst="rect">
              <a:avLst/>
            </a:prstGeom>
          </p:spPr>
          <p:txBody>
            <a:bodyPr wrap="square">
              <a:spAutoFit/>
            </a:bodyPr>
            <a:lstStyle/>
            <a:p>
              <a:pPr algn="ctr"/>
              <a:r>
                <a:rPr lang="en-US" sz="11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Processing different types of data</a:t>
              </a:r>
            </a:p>
          </p:txBody>
        </p:sp>
        <p:sp>
          <p:nvSpPr>
            <p:cNvPr id="108" name="Rectangle 107">
              <a:extLst>
                <a:ext uri="{FF2B5EF4-FFF2-40B4-BE49-F238E27FC236}">
                  <a16:creationId xmlns:a16="http://schemas.microsoft.com/office/drawing/2014/main" id="{6A8BE38E-7727-4EF4-B335-CBC4C2B72AF8}"/>
                </a:ext>
              </a:extLst>
            </p:cNvPr>
            <p:cNvSpPr/>
            <p:nvPr/>
          </p:nvSpPr>
          <p:spPr>
            <a:xfrm>
              <a:off x="806012" y="9001540"/>
              <a:ext cx="6455744" cy="1723547"/>
            </a:xfrm>
            <a:prstGeom prst="rect">
              <a:avLst/>
            </a:prstGeom>
          </p:spPr>
          <p:txBody>
            <a:bodyPr wrap="square">
              <a:spAutoFit/>
            </a:bodyPr>
            <a:lstStyle/>
            <a:p>
              <a:pPr algn="ctr"/>
              <a:r>
                <a:rPr lang="en-US" sz="11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Processing increasing huge data sets </a:t>
              </a:r>
            </a:p>
          </p:txBody>
        </p:sp>
      </p:grpSp>
      <p:sp>
        <p:nvSpPr>
          <p:cNvPr id="117" name="TextBox 116">
            <a:extLst>
              <a:ext uri="{FF2B5EF4-FFF2-40B4-BE49-F238E27FC236}">
                <a16:creationId xmlns:a16="http://schemas.microsoft.com/office/drawing/2014/main" id="{456D4E2F-CE16-455E-931E-3842F20D365A}"/>
              </a:ext>
            </a:extLst>
          </p:cNvPr>
          <p:cNvSpPr txBox="1"/>
          <p:nvPr/>
        </p:nvSpPr>
        <p:spPr>
          <a:xfrm>
            <a:off x="323850" y="4698302"/>
            <a:ext cx="8401050" cy="682751"/>
          </a:xfrm>
          <a:prstGeom prst="rect">
            <a:avLst/>
          </a:prstGeom>
          <a:noFill/>
        </p:spPr>
        <p:txBody>
          <a:bodyPr wrap="square">
            <a:spAutoFit/>
          </a:bodyPr>
          <a:lstStyle/>
          <a:p>
            <a:pPr algn="ctr">
              <a:lnSpc>
                <a:spcPct val="150000"/>
              </a:lnSpc>
            </a:pPr>
            <a:r>
              <a:rPr lang="en-IN" sz="1350" dirty="0">
                <a:solidFill>
                  <a:schemeClr val="bg1"/>
                </a:solidFill>
                <a:latin typeface="Abadi" panose="020B0604020104020204" pitchFamily="34" charset="0"/>
                <a:ea typeface="Open Sans" panose="020B0606030504020204" pitchFamily="34" charset="0"/>
                <a:cs typeface="Open Sans" panose="020B0606030504020204" pitchFamily="34" charset="0"/>
              </a:rPr>
              <a:t>“Big data is the term for a collection of data sets so </a:t>
            </a:r>
            <a:r>
              <a:rPr lang="en-IN" sz="1350" dirty="0">
                <a:solidFill>
                  <a:schemeClr val="accent3"/>
                </a:solidFill>
                <a:latin typeface="Abadi" panose="020B0604020104020204" pitchFamily="34" charset="0"/>
                <a:ea typeface="Open Sans" panose="020B0606030504020204" pitchFamily="34" charset="0"/>
                <a:cs typeface="Open Sans" panose="020B0606030504020204" pitchFamily="34" charset="0"/>
              </a:rPr>
              <a:t>large and complex </a:t>
            </a:r>
            <a:r>
              <a:rPr lang="en-IN" sz="1350" dirty="0">
                <a:solidFill>
                  <a:schemeClr val="bg1"/>
                </a:solidFill>
                <a:latin typeface="Abadi" panose="020B0604020104020204" pitchFamily="34" charset="0"/>
                <a:ea typeface="Open Sans" panose="020B0606030504020204" pitchFamily="34" charset="0"/>
                <a:cs typeface="Open Sans" panose="020B0606030504020204" pitchFamily="34" charset="0"/>
              </a:rPr>
              <a:t>that it becomes </a:t>
            </a:r>
            <a:r>
              <a:rPr lang="en-IN" sz="1350" dirty="0">
                <a:solidFill>
                  <a:schemeClr val="accent3"/>
                </a:solidFill>
                <a:latin typeface="Abadi" panose="020B0604020104020204" pitchFamily="34" charset="0"/>
                <a:ea typeface="Open Sans" panose="020B0606030504020204" pitchFamily="34" charset="0"/>
                <a:cs typeface="Open Sans" panose="020B0606030504020204" pitchFamily="34" charset="0"/>
              </a:rPr>
              <a:t>difficult</a:t>
            </a:r>
            <a:r>
              <a:rPr lang="en-IN" sz="1350" dirty="0">
                <a:solidFill>
                  <a:schemeClr val="bg1"/>
                </a:solidFill>
                <a:latin typeface="Abadi" panose="020B0604020104020204" pitchFamily="34" charset="0"/>
                <a:ea typeface="Open Sans" panose="020B0606030504020204" pitchFamily="34" charset="0"/>
                <a:cs typeface="Open Sans" panose="020B0606030504020204" pitchFamily="34" charset="0"/>
              </a:rPr>
              <a:t> to process using on-hand database management tools or traditional data processing applications”</a:t>
            </a:r>
            <a:endParaRPr lang="en-US" sz="1350" dirty="0" err="1">
              <a:solidFill>
                <a:schemeClr val="bg1"/>
              </a:solidFill>
              <a:latin typeface="Abadi" panose="020B06040201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372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B73AF-43E2-6689-4198-F736A6583ADB}"/>
              </a:ext>
            </a:extLst>
          </p:cNvPr>
          <p:cNvSpPr txBox="1"/>
          <p:nvPr/>
        </p:nvSpPr>
        <p:spPr>
          <a:xfrm>
            <a:off x="34560" y="1610640"/>
            <a:ext cx="8965440" cy="5256360"/>
          </a:xfrm>
          <a:prstGeom prst="rect">
            <a:avLst/>
          </a:prstGeom>
          <a:noFill/>
          <a:ln>
            <a:noFill/>
          </a:ln>
        </p:spPr>
        <p:txBody>
          <a:bodyPr vert="horz" wrap="none" lIns="90000" tIns="45000" rIns="90000" bIns="45000" anchorCtr="0" compatLnSpc="0"/>
          <a:lstStyle/>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A typical PC might have had 10 gigabytes of storage in 2000.</a:t>
            </a:r>
          </a:p>
          <a:p>
            <a:pPr marL="342900" marR="0" lvl="0" indent="-342900" rtl="0" hangingPunct="0">
              <a:lnSpc>
                <a:spcPct val="100000"/>
              </a:lnSpc>
              <a:spcBef>
                <a:spcPts val="0"/>
              </a:spcBef>
              <a:spcAft>
                <a:spcPts val="0"/>
              </a:spcAft>
              <a:buFont typeface="Arial" panose="020B0604020202020204" pitchFamily="34" charset="0"/>
              <a:buChar char="•"/>
              <a:tabLst/>
            </a:pPr>
            <a:endParaRPr lang="en-IN" sz="2000" b="0" i="0" u="none" strike="noStrike" kern="1200" dirty="0">
              <a:ln>
                <a:noFill/>
              </a:ln>
              <a:latin typeface="Arial" pitchFamily="18"/>
              <a:ea typeface="Microsoft YaHei" pitchFamily="2"/>
              <a:cs typeface="Lucida Sans" pitchFamily="2"/>
            </a:endParaRPr>
          </a:p>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Today, Facebook ingests 500 terabytes of new data every day.</a:t>
            </a:r>
          </a:p>
          <a:p>
            <a:pPr marL="342900" marR="0" lvl="0" indent="-342900" rtl="0" hangingPunct="0">
              <a:lnSpc>
                <a:spcPct val="100000"/>
              </a:lnSpc>
              <a:spcBef>
                <a:spcPts val="0"/>
              </a:spcBef>
              <a:spcAft>
                <a:spcPts val="0"/>
              </a:spcAft>
              <a:buFont typeface="Arial" panose="020B0604020202020204" pitchFamily="34" charset="0"/>
              <a:buChar char="•"/>
              <a:tabLst/>
            </a:pPr>
            <a:endParaRPr lang="en-IN" sz="2000" b="0" i="0" u="none" strike="noStrike" kern="1200" dirty="0">
              <a:ln>
                <a:noFill/>
              </a:ln>
              <a:latin typeface="Arial" pitchFamily="18"/>
              <a:ea typeface="Microsoft YaHei" pitchFamily="2"/>
              <a:cs typeface="Lucida Sans" pitchFamily="2"/>
            </a:endParaRPr>
          </a:p>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Boeing 737 will generate 240 terabytes of flight data during a single flight </a:t>
            </a:r>
          </a:p>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across the US.</a:t>
            </a:r>
          </a:p>
          <a:p>
            <a:pPr marL="342900" marR="0" lvl="0" indent="-342900" rtl="0" hangingPunct="0">
              <a:lnSpc>
                <a:spcPct val="100000"/>
              </a:lnSpc>
              <a:spcBef>
                <a:spcPts val="0"/>
              </a:spcBef>
              <a:spcAft>
                <a:spcPts val="0"/>
              </a:spcAft>
              <a:buFont typeface="Arial" panose="020B0604020202020204" pitchFamily="34" charset="0"/>
              <a:buChar char="•"/>
              <a:tabLst/>
            </a:pPr>
            <a:endParaRPr lang="en-IN" sz="2000" b="0" i="0" u="none" strike="noStrike" kern="1200" dirty="0">
              <a:ln>
                <a:noFill/>
              </a:ln>
              <a:latin typeface="Arial" pitchFamily="18"/>
              <a:ea typeface="Microsoft YaHei" pitchFamily="2"/>
              <a:cs typeface="Lucida Sans" pitchFamily="2"/>
            </a:endParaRPr>
          </a:p>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The smart phones, the data they create and consume;</a:t>
            </a:r>
          </a:p>
          <a:p>
            <a:pPr marL="342900" marR="0" lvl="0" indent="-342900" rtl="0" hangingPunct="0">
              <a:lnSpc>
                <a:spcPct val="100000"/>
              </a:lnSpc>
              <a:spcBef>
                <a:spcPts val="0"/>
              </a:spcBef>
              <a:spcAft>
                <a:spcPts val="0"/>
              </a:spcAft>
              <a:buFont typeface="Arial" panose="020B0604020202020204" pitchFamily="34" charset="0"/>
              <a:buChar char="•"/>
              <a:tabLst/>
            </a:pPr>
            <a:endParaRPr lang="en-IN" sz="2000" b="0" i="0" u="none" strike="noStrike" kern="1200" dirty="0">
              <a:ln>
                <a:noFill/>
              </a:ln>
              <a:latin typeface="Arial" pitchFamily="18"/>
              <a:ea typeface="Microsoft YaHei" pitchFamily="2"/>
              <a:cs typeface="Lucida Sans" pitchFamily="2"/>
            </a:endParaRPr>
          </a:p>
          <a:p>
            <a:pPr marL="342900" marR="0" lvl="0" indent="-342900" rtl="0" hangingPunct="0">
              <a:lnSpc>
                <a:spcPct val="100000"/>
              </a:lnSpc>
              <a:spcBef>
                <a:spcPts val="0"/>
              </a:spcBef>
              <a:spcAft>
                <a:spcPts val="0"/>
              </a:spcAft>
              <a:buFont typeface="Arial" panose="020B0604020202020204" pitchFamily="34" charset="0"/>
              <a:buChar char="•"/>
              <a:tabLst/>
            </a:pPr>
            <a:r>
              <a:rPr lang="en-IN" sz="2000" b="0" i="0" u="none" strike="noStrike" kern="1200" dirty="0">
                <a:ln>
                  <a:noFill/>
                </a:ln>
                <a:latin typeface="Arial" pitchFamily="18"/>
                <a:ea typeface="Microsoft YaHei" pitchFamily="2"/>
                <a:cs typeface="Lucida Sans" pitchFamily="2"/>
              </a:rPr>
              <a:t>sensors embedded into everyday objects will soon result in billions of new,</a:t>
            </a:r>
          </a:p>
          <a:p>
            <a:pPr marR="0" lvl="0" rtl="0" hangingPunct="0">
              <a:lnSpc>
                <a:spcPct val="100000"/>
              </a:lnSpc>
              <a:spcBef>
                <a:spcPts val="0"/>
              </a:spcBef>
              <a:spcAft>
                <a:spcPts val="0"/>
              </a:spcAft>
              <a:tabLst/>
            </a:pPr>
            <a:r>
              <a:rPr lang="en-IN" sz="2000" kern="1200" dirty="0">
                <a:latin typeface="Arial" pitchFamily="18"/>
                <a:ea typeface="Microsoft YaHei" pitchFamily="2"/>
                <a:cs typeface="Lucida Sans" pitchFamily="2"/>
              </a:rPr>
              <a:t>     </a:t>
            </a:r>
            <a:r>
              <a:rPr lang="en-IN" sz="2000" b="0" i="0" u="none" strike="noStrike" kern="1200" dirty="0">
                <a:ln>
                  <a:noFill/>
                </a:ln>
                <a:latin typeface="Arial" pitchFamily="18"/>
                <a:ea typeface="Microsoft YaHei" pitchFamily="2"/>
                <a:cs typeface="Lucida Sans" pitchFamily="2"/>
              </a:rPr>
              <a:t>constantly-updated data feeds containing environmental, location, and other</a:t>
            </a:r>
          </a:p>
          <a:p>
            <a:pPr marR="0" lvl="0" rtl="0" hangingPunct="0">
              <a:lnSpc>
                <a:spcPct val="100000"/>
              </a:lnSpc>
              <a:spcBef>
                <a:spcPts val="0"/>
              </a:spcBef>
              <a:spcAft>
                <a:spcPts val="0"/>
              </a:spcAft>
              <a:tabLst/>
            </a:pPr>
            <a:r>
              <a:rPr lang="en-IN" sz="2000" b="0" i="0" u="none" strike="noStrike" kern="1200" dirty="0">
                <a:ln>
                  <a:noFill/>
                </a:ln>
                <a:latin typeface="Arial" pitchFamily="18"/>
                <a:ea typeface="Microsoft YaHei" pitchFamily="2"/>
                <a:cs typeface="Lucida Sans" pitchFamily="2"/>
              </a:rPr>
              <a:t>     information, including video</a:t>
            </a:r>
          </a:p>
        </p:txBody>
      </p:sp>
      <p:sp>
        <p:nvSpPr>
          <p:cNvPr id="4" name="Rectangle 3">
            <a:extLst>
              <a:ext uri="{FF2B5EF4-FFF2-40B4-BE49-F238E27FC236}">
                <a16:creationId xmlns:a16="http://schemas.microsoft.com/office/drawing/2014/main" id="{749D6F86-45EF-A007-12B9-8D3AA597F198}"/>
              </a:ext>
            </a:extLst>
          </p:cNvPr>
          <p:cNvSpPr/>
          <p:nvPr/>
        </p:nvSpPr>
        <p:spPr bwMode="auto">
          <a:xfrm>
            <a:off x="0" y="465"/>
            <a:ext cx="9144000" cy="127362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IN" dirty="0">
                <a:solidFill>
                  <a:schemeClr val="bg1"/>
                </a:solidFill>
                <a:latin typeface="Arial" pitchFamily="34" charset="0"/>
              </a:rPr>
              <a:t>Big Data Volume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552115-B04D-675B-83C9-2D6E30E5D249}"/>
              </a:ext>
            </a:extLst>
          </p:cNvPr>
          <p:cNvSpPr txBox="1"/>
          <p:nvPr/>
        </p:nvSpPr>
        <p:spPr>
          <a:xfrm>
            <a:off x="216000" y="1767240"/>
            <a:ext cx="8700840" cy="4848120"/>
          </a:xfrm>
          <a:prstGeom prst="rect">
            <a:avLst/>
          </a:prstGeom>
          <a:noFill/>
          <a:ln>
            <a:noFill/>
          </a:ln>
        </p:spPr>
        <p:txBody>
          <a:bodyPr vert="horz" wrap="none" lIns="90000" tIns="45000" rIns="90000" bIns="45000" anchorCtr="0" compatLnSpc="0"/>
          <a:lstStyle/>
          <a:p>
            <a:pPr marL="285750" marR="0" lvl="0" indent="-285750" rtl="0" hangingPunct="0">
              <a:lnSpc>
                <a:spcPct val="100000"/>
              </a:lnSpc>
              <a:spcBef>
                <a:spcPts val="0"/>
              </a:spcBef>
              <a:spcAft>
                <a:spcPts val="0"/>
              </a:spcAft>
              <a:buFont typeface="Arial" panose="020B0604020202020204" pitchFamily="34" charset="0"/>
              <a:buChar char="•"/>
              <a:tabLst/>
            </a:pPr>
            <a:r>
              <a:rPr lang="en-IN" sz="1800" b="0" i="0" u="none" strike="noStrike" kern="1200" dirty="0">
                <a:ln>
                  <a:noFill/>
                </a:ln>
                <a:latin typeface="Arial" pitchFamily="18"/>
                <a:ea typeface="Microsoft YaHei" pitchFamily="2"/>
                <a:cs typeface="Lucida Sans" pitchFamily="2"/>
              </a:rPr>
              <a:t> </a:t>
            </a:r>
            <a:r>
              <a:rPr lang="en-IN" sz="2400" b="0" i="0" u="none" strike="noStrike" kern="1200" dirty="0">
                <a:ln>
                  <a:noFill/>
                </a:ln>
                <a:latin typeface="Arial" pitchFamily="18"/>
                <a:ea typeface="Microsoft YaHei" pitchFamily="2"/>
                <a:cs typeface="Lucida Sans" pitchFamily="2"/>
              </a:rPr>
              <a:t>Clickstreams and ad impressions capture user behaviour at </a:t>
            </a:r>
          </a:p>
          <a:p>
            <a:pPr marR="0" lvl="0" rtl="0" hangingPunct="0">
              <a:lnSpc>
                <a:spcPct val="100000"/>
              </a:lnSpc>
              <a:spcBef>
                <a:spcPts val="0"/>
              </a:spcBef>
              <a:spcAft>
                <a:spcPts val="0"/>
              </a:spcAft>
              <a:tabLst/>
            </a:pPr>
            <a:r>
              <a:rPr lang="en-IN" sz="2400" kern="1200" dirty="0">
                <a:latin typeface="Arial" pitchFamily="18"/>
                <a:ea typeface="Microsoft YaHei" pitchFamily="2"/>
                <a:cs typeface="Lucida Sans" pitchFamily="2"/>
              </a:rPr>
              <a:t>     </a:t>
            </a:r>
            <a:r>
              <a:rPr lang="en-IN" sz="2400" b="0" i="0" u="none" strike="noStrike" kern="1200" dirty="0">
                <a:ln>
                  <a:noFill/>
                </a:ln>
                <a:latin typeface="Arial" pitchFamily="18"/>
                <a:ea typeface="Microsoft YaHei" pitchFamily="2"/>
                <a:cs typeface="Lucida Sans" pitchFamily="2"/>
              </a:rPr>
              <a:t>millions of events per second</a:t>
            </a:r>
          </a:p>
          <a:p>
            <a:pPr marL="0" marR="0" lvl="0" indent="0" rtl="0" hangingPunct="0">
              <a:lnSpc>
                <a:spcPct val="100000"/>
              </a:lnSpc>
              <a:spcBef>
                <a:spcPts val="0"/>
              </a:spcBef>
              <a:spcAft>
                <a:spcPts val="0"/>
              </a:spcAft>
              <a:buNone/>
              <a:tabLst/>
            </a:pPr>
            <a:endParaRPr lang="en-IN" sz="24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high-frequency stock trading algorithms reflect market </a:t>
            </a: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changes within microseconds</a:t>
            </a:r>
          </a:p>
          <a:p>
            <a:pPr marL="0" marR="0" lvl="0" indent="0" rtl="0" hangingPunct="0">
              <a:lnSpc>
                <a:spcPct val="100000"/>
              </a:lnSpc>
              <a:spcBef>
                <a:spcPts val="0"/>
              </a:spcBef>
              <a:spcAft>
                <a:spcPts val="0"/>
              </a:spcAft>
              <a:buNone/>
              <a:tabLst/>
            </a:pPr>
            <a:endParaRPr lang="en-IN" sz="24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machine to machine processes exchange data between</a:t>
            </a: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billions of devices</a:t>
            </a:r>
          </a:p>
          <a:p>
            <a:pPr marL="0" marR="0" lvl="0" indent="0" rtl="0" hangingPunct="0">
              <a:lnSpc>
                <a:spcPct val="100000"/>
              </a:lnSpc>
              <a:spcBef>
                <a:spcPts val="0"/>
              </a:spcBef>
              <a:spcAft>
                <a:spcPts val="0"/>
              </a:spcAft>
              <a:buNone/>
              <a:tabLst/>
            </a:pPr>
            <a:endParaRPr lang="en-IN" sz="24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infrastructure and sensors generate massive log data in </a:t>
            </a:r>
          </a:p>
          <a:p>
            <a:pPr marL="0" marR="0" lvl="0" indent="0" rtl="0" hangingPunct="0">
              <a:lnSpc>
                <a:spcPct val="100000"/>
              </a:lnSpc>
              <a:spcBef>
                <a:spcPts val="0"/>
              </a:spcBef>
              <a:spcAft>
                <a:spcPts val="0"/>
              </a:spcAft>
              <a:buNone/>
              <a:tabLst/>
            </a:pPr>
            <a:r>
              <a:rPr lang="en-IN" sz="2400" b="0" i="0" u="none" strike="noStrike" kern="1200" dirty="0" err="1">
                <a:ln>
                  <a:noFill/>
                </a:ln>
                <a:latin typeface="Arial" pitchFamily="18"/>
                <a:ea typeface="Microsoft YaHei" pitchFamily="2"/>
                <a:cs typeface="Lucida Sans" pitchFamily="2"/>
              </a:rPr>
              <a:t>realtime</a:t>
            </a:r>
            <a:endParaRPr lang="en-IN" sz="24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endParaRPr lang="en-IN" sz="24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on-line gaming systems support millions of concurrent users,</a:t>
            </a:r>
          </a:p>
          <a:p>
            <a:pPr marL="0" marR="0" lvl="0" indent="0" rtl="0" hangingPunct="0">
              <a:lnSpc>
                <a:spcPct val="100000"/>
              </a:lnSpc>
              <a:spcBef>
                <a:spcPts val="0"/>
              </a:spcBef>
              <a:spcAft>
                <a:spcPts val="0"/>
              </a:spcAft>
              <a:buNone/>
              <a:tabLst/>
            </a:pPr>
            <a:r>
              <a:rPr lang="en-IN" sz="2400" b="0" i="0" u="none" strike="noStrike" kern="1200" dirty="0">
                <a:ln>
                  <a:noFill/>
                </a:ln>
                <a:latin typeface="Arial" pitchFamily="18"/>
                <a:ea typeface="Microsoft YaHei" pitchFamily="2"/>
                <a:cs typeface="Lucida Sans" pitchFamily="2"/>
              </a:rPr>
              <a:t> each producing multiple inputs per second</a:t>
            </a:r>
            <a:r>
              <a:rPr lang="en-IN" sz="1800" b="0" i="0" u="none" strike="noStrike" kern="1200" dirty="0">
                <a:ln>
                  <a:noFill/>
                </a:ln>
                <a:latin typeface="Arial" pitchFamily="18"/>
                <a:ea typeface="Microsoft YaHei" pitchFamily="2"/>
                <a:cs typeface="Lucida Sans" pitchFamily="2"/>
              </a:rPr>
              <a:t>.</a:t>
            </a:r>
          </a:p>
        </p:txBody>
      </p:sp>
      <p:sp>
        <p:nvSpPr>
          <p:cNvPr id="4" name="Rectangle 3">
            <a:extLst>
              <a:ext uri="{FF2B5EF4-FFF2-40B4-BE49-F238E27FC236}">
                <a16:creationId xmlns:a16="http://schemas.microsoft.com/office/drawing/2014/main" id="{81030CC8-6DCB-5D2C-5986-8077D69B8201}"/>
              </a:ext>
            </a:extLst>
          </p:cNvPr>
          <p:cNvSpPr/>
          <p:nvPr/>
        </p:nvSpPr>
        <p:spPr bwMode="auto">
          <a:xfrm>
            <a:off x="0" y="465"/>
            <a:ext cx="9144000" cy="127362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IN" dirty="0">
                <a:solidFill>
                  <a:schemeClr val="bg1"/>
                </a:solidFill>
                <a:latin typeface="Arial" pitchFamily="34" charset="0"/>
              </a:rPr>
              <a:t>Big Data Velocity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EDA252-BB18-B9DD-573F-1787ADDF415C}"/>
              </a:ext>
            </a:extLst>
          </p:cNvPr>
          <p:cNvSpPr txBox="1"/>
          <p:nvPr/>
        </p:nvSpPr>
        <p:spPr>
          <a:xfrm>
            <a:off x="216000" y="1512000"/>
            <a:ext cx="8882280" cy="3773160"/>
          </a:xfrm>
          <a:prstGeom prst="rect">
            <a:avLst/>
          </a:prstGeom>
          <a:noFill/>
          <a:ln>
            <a:noFill/>
          </a:ln>
        </p:spPr>
        <p:txBody>
          <a:bodyPr vert="horz" wrap="none" lIns="90000" tIns="45000" rIns="90000" bIns="45000" anchorCtr="0" compatLnSpc="0"/>
          <a:lstStyle/>
          <a:p>
            <a:pPr marL="285750" marR="0" lvl="0" indent="-285750" rtl="0" hangingPunct="0">
              <a:lnSpc>
                <a:spcPct val="100000"/>
              </a:lnSpc>
              <a:spcBef>
                <a:spcPts val="0"/>
              </a:spcBef>
              <a:spcAft>
                <a:spcPts val="0"/>
              </a:spcAft>
              <a:buFont typeface="Arial" panose="020B0604020202020204" pitchFamily="34" charset="0"/>
              <a:buChar char="•"/>
              <a:tabLst/>
            </a:pPr>
            <a:r>
              <a:rPr lang="en-IN" sz="2800" b="0" i="0" u="none" strike="noStrike" kern="1200" dirty="0">
                <a:ln>
                  <a:noFill/>
                </a:ln>
                <a:latin typeface="Arial" pitchFamily="18"/>
                <a:ea typeface="Microsoft YaHei" pitchFamily="2"/>
                <a:cs typeface="Lucida Sans" pitchFamily="2"/>
              </a:rPr>
              <a:t>Big Data isn't just numbers, dates, and strings. </a:t>
            </a:r>
          </a:p>
          <a:p>
            <a:pPr marL="285750" marR="0" lvl="0" indent="-285750" rtl="0" hangingPunct="0">
              <a:lnSpc>
                <a:spcPct val="100000"/>
              </a:lnSpc>
              <a:spcBef>
                <a:spcPts val="0"/>
              </a:spcBef>
              <a:spcAft>
                <a:spcPts val="0"/>
              </a:spcAft>
              <a:buFont typeface="Arial" panose="020B0604020202020204" pitchFamily="34" charset="0"/>
              <a:buChar char="•"/>
              <a:tabLst/>
            </a:pPr>
            <a:r>
              <a:rPr lang="en-IN" sz="2800" b="0" i="0" u="none" strike="noStrike" kern="1200" dirty="0">
                <a:ln>
                  <a:noFill/>
                </a:ln>
                <a:latin typeface="Arial" pitchFamily="18"/>
                <a:ea typeface="Microsoft YaHei" pitchFamily="2"/>
                <a:cs typeface="Lucida Sans" pitchFamily="2"/>
              </a:rPr>
              <a:t>Big Data is also geospatial data, 3D data, audio and </a:t>
            </a:r>
          </a:p>
          <a:p>
            <a:pPr marR="0" lvl="0" rtl="0" hangingPunct="0">
              <a:lnSpc>
                <a:spcPct val="100000"/>
              </a:lnSpc>
              <a:spcBef>
                <a:spcPts val="0"/>
              </a:spcBef>
              <a:spcAft>
                <a:spcPts val="0"/>
              </a:spcAft>
              <a:tabLst/>
            </a:pPr>
            <a:r>
              <a:rPr lang="en-IN" sz="2800" b="0" i="0" u="none" strike="noStrike" kern="1200" dirty="0">
                <a:ln>
                  <a:noFill/>
                </a:ln>
                <a:latin typeface="Arial" pitchFamily="18"/>
                <a:ea typeface="Microsoft YaHei" pitchFamily="2"/>
                <a:cs typeface="Lucida Sans" pitchFamily="2"/>
              </a:rPr>
              <a:t>   video, and unstructured text, including log files and </a:t>
            </a:r>
          </a:p>
          <a:p>
            <a:pPr marR="0" lvl="0" rtl="0" hangingPunct="0">
              <a:lnSpc>
                <a:spcPct val="100000"/>
              </a:lnSpc>
              <a:spcBef>
                <a:spcPts val="0"/>
              </a:spcBef>
              <a:spcAft>
                <a:spcPts val="0"/>
              </a:spcAft>
              <a:tabLst/>
            </a:pPr>
            <a:r>
              <a:rPr lang="en-IN" sz="2800" b="0" i="0" u="none" strike="noStrike" kern="1200" dirty="0">
                <a:ln>
                  <a:noFill/>
                </a:ln>
                <a:latin typeface="Arial" pitchFamily="18"/>
                <a:ea typeface="Microsoft YaHei" pitchFamily="2"/>
                <a:cs typeface="Lucida Sans" pitchFamily="2"/>
              </a:rPr>
              <a:t>   social media.</a:t>
            </a:r>
          </a:p>
          <a:p>
            <a:pPr marL="457200" marR="0" lvl="0" indent="-457200" rtl="0" hangingPunct="0">
              <a:lnSpc>
                <a:spcPct val="100000"/>
              </a:lnSpc>
              <a:spcBef>
                <a:spcPts val="0"/>
              </a:spcBef>
              <a:spcAft>
                <a:spcPts val="0"/>
              </a:spcAft>
              <a:buFont typeface="Arial" panose="020B0604020202020204" pitchFamily="34" charset="0"/>
              <a:buChar char="•"/>
              <a:tabLst/>
            </a:pPr>
            <a:r>
              <a:rPr lang="en-IN" sz="2800" b="0" i="0" u="none" strike="noStrike" kern="1200" dirty="0">
                <a:ln>
                  <a:noFill/>
                </a:ln>
                <a:latin typeface="Arial" pitchFamily="18"/>
                <a:ea typeface="Microsoft YaHei" pitchFamily="2"/>
                <a:cs typeface="Lucida Sans" pitchFamily="2"/>
              </a:rPr>
              <a:t>Traditional database systems were designed to address</a:t>
            </a:r>
          </a:p>
          <a:p>
            <a:pPr marR="0" lvl="0" rtl="0" hangingPunct="0">
              <a:lnSpc>
                <a:spcPct val="100000"/>
              </a:lnSpc>
              <a:spcBef>
                <a:spcPts val="0"/>
              </a:spcBef>
              <a:spcAft>
                <a:spcPts val="0"/>
              </a:spcAft>
              <a:tabLst/>
            </a:pPr>
            <a:r>
              <a:rPr lang="en-IN" sz="2800" b="0" i="0" u="none" strike="noStrike" kern="1200" dirty="0">
                <a:ln>
                  <a:noFill/>
                </a:ln>
                <a:latin typeface="Arial" pitchFamily="18"/>
                <a:ea typeface="Microsoft YaHei" pitchFamily="2"/>
                <a:cs typeface="Lucida Sans" pitchFamily="2"/>
              </a:rPr>
              <a:t>   smaller volumes of structured data, fewer updates or a</a:t>
            </a:r>
          </a:p>
          <a:p>
            <a:pPr marR="0" lvl="0" rtl="0" hangingPunct="0">
              <a:lnSpc>
                <a:spcPct val="100000"/>
              </a:lnSpc>
              <a:spcBef>
                <a:spcPts val="0"/>
              </a:spcBef>
              <a:spcAft>
                <a:spcPts val="0"/>
              </a:spcAft>
              <a:tabLst/>
            </a:pPr>
            <a:r>
              <a:rPr lang="en-IN" sz="2800" b="0" i="0" u="none" strike="noStrike" kern="1200" dirty="0">
                <a:ln>
                  <a:noFill/>
                </a:ln>
                <a:latin typeface="Arial" pitchFamily="18"/>
                <a:ea typeface="Microsoft YaHei" pitchFamily="2"/>
                <a:cs typeface="Lucida Sans" pitchFamily="2"/>
              </a:rPr>
              <a:t>   predictable, consistent data structure.</a:t>
            </a:r>
          </a:p>
          <a:p>
            <a:pPr marL="285750" marR="0" lvl="0" indent="-285750" rtl="0" hangingPunct="0">
              <a:lnSpc>
                <a:spcPct val="100000"/>
              </a:lnSpc>
              <a:spcBef>
                <a:spcPts val="0"/>
              </a:spcBef>
              <a:spcAft>
                <a:spcPts val="0"/>
              </a:spcAft>
              <a:buFont typeface="Arial" panose="020B0604020202020204" pitchFamily="34" charset="0"/>
              <a:buChar char="•"/>
              <a:tabLst/>
            </a:pPr>
            <a:endParaRPr lang="en-IN" kern="1200" dirty="0">
              <a:latin typeface="Arial" pitchFamily="18"/>
              <a:ea typeface="Microsoft YaHei" pitchFamily="2"/>
              <a:cs typeface="Lucida Sans" pitchFamily="2"/>
            </a:endParaRPr>
          </a:p>
          <a:p>
            <a:pPr marL="457200" marR="0" lvl="0" indent="-457200" rtl="0" hangingPunct="0">
              <a:lnSpc>
                <a:spcPct val="100000"/>
              </a:lnSpc>
              <a:spcBef>
                <a:spcPts val="0"/>
              </a:spcBef>
              <a:spcAft>
                <a:spcPts val="0"/>
              </a:spcAft>
              <a:buFont typeface="Arial" panose="020B0604020202020204" pitchFamily="34" charset="0"/>
              <a:buChar char="•"/>
              <a:tabLst/>
            </a:pPr>
            <a:r>
              <a:rPr lang="en-IN" sz="2800" b="0" i="0" u="none" strike="noStrike" kern="1200" dirty="0">
                <a:ln>
                  <a:noFill/>
                </a:ln>
                <a:latin typeface="Arial" pitchFamily="18"/>
                <a:ea typeface="Microsoft YaHei" pitchFamily="2"/>
                <a:cs typeface="Lucida Sans" pitchFamily="2"/>
              </a:rPr>
              <a:t>Big Data analysis includes different types of data</a:t>
            </a:r>
          </a:p>
        </p:txBody>
      </p:sp>
      <p:sp>
        <p:nvSpPr>
          <p:cNvPr id="4" name="Rectangle 3">
            <a:extLst>
              <a:ext uri="{FF2B5EF4-FFF2-40B4-BE49-F238E27FC236}">
                <a16:creationId xmlns:a16="http://schemas.microsoft.com/office/drawing/2014/main" id="{E425CFE9-B03C-4B7F-4BBA-EACE5C1F5D7E}"/>
              </a:ext>
            </a:extLst>
          </p:cNvPr>
          <p:cNvSpPr/>
          <p:nvPr/>
        </p:nvSpPr>
        <p:spPr bwMode="auto">
          <a:xfrm>
            <a:off x="0" y="0"/>
            <a:ext cx="9144000" cy="127362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IN" dirty="0">
                <a:solidFill>
                  <a:schemeClr val="bg1"/>
                </a:solidFill>
                <a:latin typeface="Arial" pitchFamily="34" charset="0"/>
              </a:rPr>
              <a:t>Big Data Variety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E1B92-CCFE-FFAC-1836-09A020EC38EE}"/>
              </a:ext>
            </a:extLst>
          </p:cNvPr>
          <p:cNvSpPr txBox="1"/>
          <p:nvPr/>
        </p:nvSpPr>
        <p:spPr>
          <a:xfrm>
            <a:off x="144000" y="1583999"/>
            <a:ext cx="8690284" cy="5273535"/>
          </a:xfrm>
          <a:prstGeom prst="rect">
            <a:avLst/>
          </a:prstGeom>
          <a:noFill/>
          <a:ln>
            <a:noFill/>
          </a:ln>
        </p:spPr>
        <p:txBody>
          <a:bodyPr vert="horz" wrap="none" lIns="90000" tIns="45000" rIns="90000" bIns="45000" anchorCtr="0" compatLnSpc="0"/>
          <a:lstStyle/>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Choosing the correct data stores based on  your data characteristics</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kern="1200" dirty="0" err="1">
                <a:latin typeface="Arial" pitchFamily="18"/>
                <a:ea typeface="Microsoft YaHei" pitchFamily="2"/>
              </a:rPr>
              <a:t>Analyzing</a:t>
            </a:r>
            <a:r>
              <a:rPr lang="en-IN" sz="1400" kern="1200" dirty="0">
                <a:latin typeface="Arial" pitchFamily="18"/>
                <a:ea typeface="Microsoft YaHei" pitchFamily="2"/>
              </a:rPr>
              <a:t> your data characteristics</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 Selecting data sources for analysis</a:t>
            </a:r>
          </a:p>
          <a:p>
            <a:pPr marL="0" marR="0" lvl="0" indent="0" algn="l" rtl="0" hangingPunct="0">
              <a:lnSpc>
                <a:spcPct val="100000"/>
              </a:lnSpc>
              <a:spcBef>
                <a:spcPts val="0"/>
              </a:spcBef>
              <a:spcAft>
                <a:spcPts val="0"/>
              </a:spcAft>
              <a:buNone/>
              <a:tabLst/>
            </a:pPr>
            <a:endParaRPr lang="en-IN" sz="1400" kern="1200" dirty="0">
              <a:latin typeface="Arial" pitchFamily="18"/>
              <a:ea typeface="Microsoft YaHei" pitchFamily="2"/>
              <a:cs typeface="Lucida Sans" pitchFamily="2"/>
            </a:endParaRP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Moving code to data</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Implementing polyglot data store solutions</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Aligning business goals to the appropriate data store</a:t>
            </a:r>
          </a:p>
          <a:p>
            <a:pPr marL="0" marR="0" lvl="0" indent="0" algn="l" rtl="0" hangingPunct="0">
              <a:lnSpc>
                <a:spcPct val="100000"/>
              </a:lnSpc>
              <a:spcBef>
                <a:spcPts val="0"/>
              </a:spcBef>
              <a:spcAft>
                <a:spcPts val="0"/>
              </a:spcAft>
              <a:buNone/>
              <a:tabLst/>
            </a:pPr>
            <a:endParaRPr lang="en-IN" sz="1400" kern="1200" dirty="0">
              <a:latin typeface="Arial" pitchFamily="18"/>
              <a:ea typeface="Microsoft YaHei"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 Eliminating redundant data</a:t>
            </a:r>
          </a:p>
          <a:p>
            <a:pPr marL="0" marR="0" lvl="0" indent="0" algn="l" rtl="0" hangingPunct="0">
              <a:lnSpc>
                <a:spcPct val="100000"/>
              </a:lnSpc>
              <a:spcBef>
                <a:spcPts val="0"/>
              </a:spcBef>
              <a:spcAft>
                <a:spcPts val="0"/>
              </a:spcAft>
              <a:buNone/>
              <a:tabLst/>
            </a:pPr>
            <a:endParaRPr lang="en-IN" sz="1400" kern="1200" dirty="0">
              <a:latin typeface="Arial" pitchFamily="18"/>
              <a:ea typeface="Microsoft YaHei" pitchFamily="2"/>
            </a:endParaRP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1" i="0" u="none" strike="noStrike" kern="1200" dirty="0">
                <a:ln>
                  <a:noFill/>
                </a:ln>
                <a:latin typeface="Arial" pitchFamily="18"/>
                <a:ea typeface="Microsoft YaHei" pitchFamily="2"/>
                <a:cs typeface="Lucida Sans" pitchFamily="2"/>
              </a:rPr>
              <a:t>Overview of Big Data stores</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Data models: key value, graph, document, column-family</a:t>
            </a:r>
          </a:p>
          <a:p>
            <a:pPr marL="0" marR="0" lvl="0" indent="0" algn="l" rtl="0" hangingPunct="0">
              <a:lnSpc>
                <a:spcPct val="100000"/>
              </a:lnSpc>
              <a:spcBef>
                <a:spcPts val="0"/>
              </a:spcBef>
              <a:spcAft>
                <a:spcPts val="0"/>
              </a:spcAft>
              <a:buNone/>
              <a:tabLst/>
            </a:pPr>
            <a:endParaRPr lang="en-IN" sz="1400" b="0" i="0" u="none" strike="noStrike" kern="1200" dirty="0">
              <a:ln>
                <a:noFill/>
              </a:ln>
              <a:latin typeface="Arial" pitchFamily="18"/>
              <a:ea typeface="Microsoft YaHei" pitchFamily="2"/>
              <a:cs typeface="Lucida Sans" pitchFamily="2"/>
            </a:endParaRPr>
          </a:p>
          <a:p>
            <a:pPr marL="0" marR="0" lvl="0" indent="0" algn="l" rtl="0" hangingPunct="0">
              <a:lnSpc>
                <a:spcPct val="100000"/>
              </a:lnSpc>
              <a:spcBef>
                <a:spcPts val="0"/>
              </a:spcBef>
              <a:spcAft>
                <a:spcPts val="0"/>
              </a:spcAft>
              <a:buNone/>
              <a:tabLst/>
            </a:pPr>
            <a:r>
              <a:rPr lang="en-IN" sz="1400" b="0" i="0" u="none" strike="noStrike" kern="1200" dirty="0">
                <a:ln>
                  <a:noFill/>
                </a:ln>
                <a:latin typeface="Arial" pitchFamily="18"/>
                <a:ea typeface="Microsoft YaHei" pitchFamily="2"/>
                <a:cs typeface="Lucida Sans" pitchFamily="2"/>
              </a:rPr>
              <a:t>• Hadoop Distributed File </a:t>
            </a:r>
            <a:r>
              <a:rPr lang="en-IN" sz="1400" b="0" i="0" u="none" strike="noStrike" kern="1200" dirty="0" err="1">
                <a:ln>
                  <a:noFill/>
                </a:ln>
                <a:latin typeface="Arial" pitchFamily="18"/>
                <a:ea typeface="Microsoft YaHei" pitchFamily="2"/>
                <a:cs typeface="Lucida Sans" pitchFamily="2"/>
              </a:rPr>
              <a:t>System,Hbase</a:t>
            </a:r>
            <a:r>
              <a:rPr lang="en-IN" sz="1400" kern="1200" dirty="0">
                <a:latin typeface="Arial" pitchFamily="18"/>
                <a:ea typeface="Microsoft YaHei" pitchFamily="2"/>
                <a:cs typeface="Lucida Sans" pitchFamily="2"/>
              </a:rPr>
              <a:t> and </a:t>
            </a:r>
            <a:r>
              <a:rPr lang="en-IN" sz="1400" b="0" i="0" u="none" strike="noStrike" kern="1200" dirty="0">
                <a:ln>
                  <a:noFill/>
                </a:ln>
                <a:latin typeface="Arial" pitchFamily="18"/>
                <a:ea typeface="Microsoft YaHei" pitchFamily="2"/>
                <a:cs typeface="Lucida Sans" pitchFamily="2"/>
              </a:rPr>
              <a:t>Hive</a:t>
            </a:r>
          </a:p>
        </p:txBody>
      </p:sp>
      <p:sp>
        <p:nvSpPr>
          <p:cNvPr id="4" name="Rectangle 3">
            <a:extLst>
              <a:ext uri="{FF2B5EF4-FFF2-40B4-BE49-F238E27FC236}">
                <a16:creationId xmlns:a16="http://schemas.microsoft.com/office/drawing/2014/main" id="{06E5E1D6-B171-D9BC-7B40-F213F3BFC9A6}"/>
              </a:ext>
            </a:extLst>
          </p:cNvPr>
          <p:cNvSpPr/>
          <p:nvPr/>
        </p:nvSpPr>
        <p:spPr bwMode="auto">
          <a:xfrm>
            <a:off x="0" y="465"/>
            <a:ext cx="9144000" cy="127362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IN" dirty="0">
                <a:solidFill>
                  <a:schemeClr val="bg1"/>
                </a:solidFill>
                <a:latin typeface="Arial" pitchFamily="34" charset="0"/>
              </a:rPr>
              <a:t>Storing Big Data</a:t>
            </a:r>
          </a:p>
        </p:txBody>
      </p:sp>
    </p:spTree>
    <p:extLst>
      <p:ext uri="{BB962C8B-B14F-4D97-AF65-F5344CB8AC3E}">
        <p14:creationId xmlns:p14="http://schemas.microsoft.com/office/powerpoint/2010/main" val="4215934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26B6C0-32E5-4DF7-B051-6D780911DA3C}"/>
              </a:ext>
            </a:extLst>
          </p:cNvPr>
          <p:cNvSpPr txBox="1"/>
          <p:nvPr/>
        </p:nvSpPr>
        <p:spPr>
          <a:xfrm>
            <a:off x="594166" y="1440886"/>
            <a:ext cx="8310683" cy="4973982"/>
          </a:xfrm>
          <a:prstGeom prst="rect">
            <a:avLst/>
          </a:prstGeom>
          <a:noFill/>
          <a:ln>
            <a:noFill/>
          </a:ln>
        </p:spPr>
        <p:txBody>
          <a:bodyPr vert="horz" wrap="none" lIns="90000" tIns="45000" rIns="90000" bIns="45000" anchorCtr="0" compatLnSpc="0"/>
          <a:lstStyle/>
          <a:p>
            <a:pPr marL="285750" marR="0" lvl="0" indent="-285750" rtl="0" hangingPunct="0">
              <a:lnSpc>
                <a:spcPct val="100000"/>
              </a:lnSpc>
              <a:spcBef>
                <a:spcPts val="0"/>
              </a:spcBef>
              <a:spcAft>
                <a:spcPts val="0"/>
              </a:spcAft>
              <a:buFont typeface="Arial" panose="020B0604020202020204" pitchFamily="34" charset="0"/>
              <a:buChar char="•"/>
              <a:tabLst/>
            </a:pPr>
            <a:r>
              <a:rPr lang="en-IN" sz="1800" b="0" i="0" u="none" strike="noStrike" kern="1200" dirty="0">
                <a:ln>
                  <a:noFill/>
                </a:ln>
                <a:latin typeface="Arial" pitchFamily="18"/>
                <a:ea typeface="Microsoft YaHei" pitchFamily="2"/>
                <a:cs typeface="Lucida Sans" pitchFamily="2"/>
              </a:rPr>
              <a:t>Integrating disparate data stores</a:t>
            </a: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 Mapping data to the programming framework</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 Connecting and extracting data from storage</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 Transforming data for processing</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Subdividing data in preparation for Hadoop MapReduce</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285750" marR="0" lvl="0" indent="-285750" rtl="0" hangingPunct="0">
              <a:lnSpc>
                <a:spcPct val="100000"/>
              </a:lnSpc>
              <a:spcBef>
                <a:spcPts val="0"/>
              </a:spcBef>
              <a:spcAft>
                <a:spcPts val="0"/>
              </a:spcAft>
              <a:buFont typeface="Arial" panose="020B0604020202020204" pitchFamily="34" charset="0"/>
              <a:buChar char="•"/>
              <a:tabLst/>
            </a:pPr>
            <a:r>
              <a:rPr lang="en-IN" sz="1800" b="0" i="0" u="none" strike="noStrike" kern="1200" dirty="0">
                <a:ln>
                  <a:noFill/>
                </a:ln>
                <a:latin typeface="Arial" pitchFamily="18"/>
                <a:ea typeface="Microsoft YaHei" pitchFamily="2"/>
                <a:cs typeface="Lucida Sans" pitchFamily="2"/>
              </a:rPr>
              <a:t>Employing Hadoop MapReduce</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 Creating the components of Hadoop MapReduce jobs</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Distributing data processing across server farms</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Executing Hadoop MapReduce jobs</a:t>
            </a:r>
          </a:p>
          <a:p>
            <a:pPr marL="0" marR="0" lvl="0" indent="0" rtl="0" hangingPunct="0">
              <a:lnSpc>
                <a:spcPct val="100000"/>
              </a:lnSpc>
              <a:spcBef>
                <a:spcPts val="0"/>
              </a:spcBef>
              <a:spcAft>
                <a:spcPts val="0"/>
              </a:spcAft>
              <a:buNone/>
              <a:tabLst/>
            </a:pPr>
            <a:endParaRPr lang="en-IN" sz="1800" b="0" i="0" u="none" strike="noStrike" kern="1200" dirty="0">
              <a:ln>
                <a:noFill/>
              </a:ln>
              <a:latin typeface="Arial"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en-IN" sz="1800" b="0" i="0" u="none" strike="noStrike" kern="1200" dirty="0">
                <a:ln>
                  <a:noFill/>
                </a:ln>
                <a:latin typeface="Arial" pitchFamily="18"/>
                <a:ea typeface="Microsoft YaHei" pitchFamily="2"/>
                <a:cs typeface="Lucida Sans" pitchFamily="2"/>
              </a:rPr>
              <a:t> • Monitoring the progress of job flows</a:t>
            </a:r>
          </a:p>
        </p:txBody>
      </p:sp>
      <p:sp>
        <p:nvSpPr>
          <p:cNvPr id="4" name="Rectangle 3">
            <a:extLst>
              <a:ext uri="{FF2B5EF4-FFF2-40B4-BE49-F238E27FC236}">
                <a16:creationId xmlns:a16="http://schemas.microsoft.com/office/drawing/2014/main" id="{3EBD9311-E7E6-34FC-5DB9-0E059F7E02FE}"/>
              </a:ext>
            </a:extLst>
          </p:cNvPr>
          <p:cNvSpPr/>
          <p:nvPr/>
        </p:nvSpPr>
        <p:spPr bwMode="auto">
          <a:xfrm>
            <a:off x="0" y="465"/>
            <a:ext cx="9144000" cy="127362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IN" dirty="0">
                <a:solidFill>
                  <a:schemeClr val="bg1"/>
                </a:solidFill>
                <a:latin typeface="Arial" pitchFamily="34" charset="0"/>
              </a:rPr>
              <a:t>Processing Big Data</a:t>
            </a:r>
          </a:p>
        </p:txBody>
      </p:sp>
    </p:spTree>
    <p:extLst>
      <p:ext uri="{BB962C8B-B14F-4D97-AF65-F5344CB8AC3E}">
        <p14:creationId xmlns:p14="http://schemas.microsoft.com/office/powerpoint/2010/main" val="5897302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988328" y="3924300"/>
            <a:ext cx="7167348"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Introduction to Apache Hadoop</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3</a:t>
            </a:r>
          </a:p>
        </p:txBody>
      </p:sp>
      <p:sp>
        <p:nvSpPr>
          <p:cNvPr id="8" name="TextBox 7">
            <a:extLst>
              <a:ext uri="{FF2B5EF4-FFF2-40B4-BE49-F238E27FC236}">
                <a16:creationId xmlns:a16="http://schemas.microsoft.com/office/drawing/2014/main" id="{8790DCD2-D05B-4A6E-8C5D-A62279C9EB92}"/>
              </a:ext>
            </a:extLst>
          </p:cNvPr>
          <p:cNvSpPr txBox="1"/>
          <p:nvPr/>
        </p:nvSpPr>
        <p:spPr>
          <a:xfrm>
            <a:off x="2190750" y="5133255"/>
            <a:ext cx="4582391" cy="369332"/>
          </a:xfrm>
          <a:prstGeom prst="rect">
            <a:avLst/>
          </a:prstGeom>
          <a:noFill/>
        </p:spPr>
        <p:txBody>
          <a:bodyPr wrap="square">
            <a:spAutoFit/>
          </a:bodyPr>
          <a:lstStyle/>
          <a:p>
            <a:pPr algn="ctr"/>
            <a:r>
              <a:rPr lang="en-US"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Framework to Process Big Data</a:t>
            </a:r>
          </a:p>
        </p:txBody>
      </p:sp>
    </p:spTree>
    <p:extLst>
      <p:ext uri="{BB962C8B-B14F-4D97-AF65-F5344CB8AC3E}">
        <p14:creationId xmlns:p14="http://schemas.microsoft.com/office/powerpoint/2010/main" val="217838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5887A-30A4-AEDB-B934-1388A30B05ED}"/>
              </a:ext>
            </a:extLst>
          </p:cNvPr>
          <p:cNvPicPr>
            <a:picLocks noChangeAspect="1"/>
          </p:cNvPicPr>
          <p:nvPr/>
        </p:nvPicPr>
        <p:blipFill>
          <a:blip r:embed="rId3">
            <a:lum/>
            <a:alphaModFix/>
          </a:blip>
          <a:srcRect/>
          <a:stretch>
            <a:fillRect/>
          </a:stretch>
        </p:blipFill>
        <p:spPr>
          <a:xfrm>
            <a:off x="812159" y="1611360"/>
            <a:ext cx="6677640" cy="4292640"/>
          </a:xfrm>
          <a:prstGeom prst="rect">
            <a:avLst/>
          </a:prstGeom>
          <a:noFill/>
          <a:ln>
            <a:noFill/>
          </a:ln>
        </p:spPr>
      </p:pic>
      <p:sp>
        <p:nvSpPr>
          <p:cNvPr id="4" name="Rectangle 3">
            <a:extLst>
              <a:ext uri="{FF2B5EF4-FFF2-40B4-BE49-F238E27FC236}">
                <a16:creationId xmlns:a16="http://schemas.microsoft.com/office/drawing/2014/main" id="{54886359-04DA-E549-F387-D2483A28DCC3}"/>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Hadoop History</a:t>
            </a:r>
            <a:endParaRPr lang="en-IN" sz="4000" dirty="0">
              <a:solidFill>
                <a:schemeClr val="bg1"/>
              </a:solidFill>
              <a:latin typeface="Arial" pitchFamily="3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_1">
            <a:extLst>
              <a:ext uri="{FF2B5EF4-FFF2-40B4-BE49-F238E27FC236}">
                <a16:creationId xmlns:a16="http://schemas.microsoft.com/office/drawing/2014/main" id="{071E546D-50F5-913B-0B73-B23F84B713F8}"/>
              </a:ext>
            </a:extLst>
          </p:cNvPr>
          <p:cNvSpPr txBox="1">
            <a:spLocks noGrp="1"/>
          </p:cNvSpPr>
          <p:nvPr>
            <p:ph type="body" idx="4294967295"/>
          </p:nvPr>
        </p:nvSpPr>
        <p:spPr>
          <a:xfrm>
            <a:off x="446400" y="1828440"/>
            <a:ext cx="8246879" cy="4005360"/>
          </a:xfrm>
        </p:spPr>
        <p:txBody>
          <a:bodyPr>
            <a:normAutofit fontScale="85000" lnSpcReduction="10000"/>
          </a:bodyPr>
          <a:lstStyle/>
          <a:p>
            <a:pPr lvl="0">
              <a:lnSpc>
                <a:spcPct val="110000"/>
              </a:lnSpc>
              <a:buClr>
                <a:srgbClr val="000000"/>
              </a:buClr>
              <a:buSzPct val="100000"/>
              <a:buFont typeface="Arial" pitchFamily="34"/>
              <a:buChar char="•"/>
            </a:pPr>
            <a:r>
              <a:rPr lang="en-US" dirty="0"/>
              <a:t>Hadoop is a simple software framework for </a:t>
            </a:r>
            <a:r>
              <a:rPr lang="en-US" i="1" dirty="0"/>
              <a:t>distributed processing </a:t>
            </a:r>
            <a:r>
              <a:rPr lang="en-US" dirty="0"/>
              <a:t>of </a:t>
            </a:r>
            <a:r>
              <a:rPr lang="en-US" i="1" dirty="0"/>
              <a:t>large datasets </a:t>
            </a:r>
            <a:r>
              <a:rPr lang="en-US" dirty="0"/>
              <a:t>across </a:t>
            </a:r>
            <a:r>
              <a:rPr lang="en-US" i="1" dirty="0"/>
              <a:t>huge clusters </a:t>
            </a:r>
            <a:r>
              <a:rPr lang="en-US" dirty="0"/>
              <a:t>of (commodity hardware) computers :</a:t>
            </a:r>
          </a:p>
          <a:p>
            <a:pPr lvl="1">
              <a:lnSpc>
                <a:spcPct val="110000"/>
              </a:lnSpc>
              <a:buClr>
                <a:srgbClr val="000000"/>
              </a:buClr>
              <a:buSzPct val="100000"/>
              <a:buFont typeface="Arial" pitchFamily="34"/>
            </a:pPr>
            <a:r>
              <a:rPr lang="en-US" b="1" i="1" dirty="0"/>
              <a:t>Large datasets </a:t>
            </a:r>
            <a:r>
              <a:rPr lang="en-US" dirty="0">
                <a:latin typeface="Wingdings"/>
              </a:rPr>
              <a:t></a:t>
            </a:r>
            <a:r>
              <a:rPr lang="en-US" dirty="0"/>
              <a:t> Terabytes or petabytes of data</a:t>
            </a:r>
          </a:p>
          <a:p>
            <a:pPr lvl="1">
              <a:lnSpc>
                <a:spcPct val="110000"/>
              </a:lnSpc>
              <a:buClr>
                <a:srgbClr val="000000"/>
              </a:buClr>
              <a:buSzPct val="100000"/>
              <a:buFont typeface="Arial" pitchFamily="34"/>
            </a:pPr>
            <a:r>
              <a:rPr lang="en-US" b="1" i="1" dirty="0"/>
              <a:t>Large clusters   </a:t>
            </a:r>
            <a:r>
              <a:rPr lang="en-US" dirty="0">
                <a:latin typeface="Wingdings"/>
              </a:rPr>
              <a:t></a:t>
            </a:r>
            <a:r>
              <a:rPr lang="en-US" dirty="0"/>
              <a:t>  Hundreds or thousands of nodes</a:t>
            </a:r>
          </a:p>
          <a:p>
            <a:pPr lvl="0">
              <a:lnSpc>
                <a:spcPct val="110000"/>
              </a:lnSpc>
              <a:buClr>
                <a:srgbClr val="000000"/>
              </a:buClr>
              <a:buSzPct val="100000"/>
              <a:buFont typeface="Arial" pitchFamily="34"/>
              <a:buChar char="•"/>
            </a:pPr>
            <a:r>
              <a:rPr lang="en-US" dirty="0"/>
              <a:t>Open-source implementation for Google MapReduce</a:t>
            </a:r>
          </a:p>
          <a:p>
            <a:pPr lvl="0">
              <a:lnSpc>
                <a:spcPct val="110000"/>
              </a:lnSpc>
              <a:buClr>
                <a:srgbClr val="000000"/>
              </a:buClr>
              <a:buSzPct val="100000"/>
              <a:buFont typeface="Arial" pitchFamily="34"/>
              <a:buChar char="•"/>
            </a:pPr>
            <a:r>
              <a:rPr lang="en-US" dirty="0"/>
              <a:t>Simple programming model :  MapReduce</a:t>
            </a:r>
          </a:p>
          <a:p>
            <a:pPr lvl="0">
              <a:lnSpc>
                <a:spcPct val="110000"/>
              </a:lnSpc>
              <a:buClr>
                <a:srgbClr val="000000"/>
              </a:buClr>
              <a:buSzPct val="100000"/>
              <a:buFont typeface="Arial" pitchFamily="34"/>
              <a:buChar char="•"/>
            </a:pPr>
            <a:r>
              <a:rPr lang="en-US" dirty="0"/>
              <a:t>Simple data model:   flexible for any data</a:t>
            </a:r>
          </a:p>
          <a:p>
            <a:pPr lvl="0">
              <a:lnSpc>
                <a:spcPct val="110000"/>
              </a:lnSpc>
              <a:buNone/>
            </a:pPr>
            <a:endParaRPr lang="en-US" dirty="0"/>
          </a:p>
          <a:p>
            <a:pPr lvl="0">
              <a:lnSpc>
                <a:spcPct val="110000"/>
              </a:lnSpc>
              <a:buNone/>
            </a:pPr>
            <a:endParaRPr lang="en-US" dirty="0"/>
          </a:p>
        </p:txBody>
      </p:sp>
      <p:sp>
        <p:nvSpPr>
          <p:cNvPr id="4" name="Slide Number Placeholder 3_2">
            <a:extLst>
              <a:ext uri="{FF2B5EF4-FFF2-40B4-BE49-F238E27FC236}">
                <a16:creationId xmlns:a16="http://schemas.microsoft.com/office/drawing/2014/main" id="{1191A9BA-1CEC-38ED-FF6D-96C464261672}"/>
              </a:ext>
            </a:extLst>
          </p:cNvPr>
          <p:cNvSpPr txBox="1">
            <a:spLocks noGrp="1"/>
          </p:cNvSpPr>
          <p:nvPr>
            <p:ph type="sldNum" sz="quarter" idx="8"/>
          </p:nvPr>
        </p:nvSpPr>
        <p:spPr>
          <a:xfrm>
            <a:off x="6553080" y="6356520"/>
            <a:ext cx="2133360" cy="364679"/>
          </a:xfrm>
          <a:prstGeom prst="rect">
            <a:avLst/>
          </a:prstGeom>
          <a:noFill/>
          <a:ln>
            <a:noFill/>
          </a:ln>
        </p:spPr>
        <p:txBody>
          <a:bodyPr vert="horz" wrap="square" lIns="91440" tIns="45720" rIns="91440" bIns="45720" anchor="ctr" anchorCtr="0">
            <a:noAutofit/>
          </a:bodyPr>
          <a:lstStyle/>
          <a:p>
            <a:pPr lvl="0" algn="r"/>
            <a:fld id="{93129989-0583-4E75-ABA6-8AC605E1FE73}" type="slidenum">
              <a:rPr lang="en-US" sz="1200">
                <a:solidFill>
                  <a:srgbClr val="8B8B8B"/>
                </a:solidFill>
                <a:latin typeface="Calibri"/>
                <a:cs typeface="Tahoma" pitchFamily="2"/>
              </a:rPr>
              <a:t>18</a:t>
            </a:fld>
            <a:endParaRPr lang="en-US" sz="1200">
              <a:solidFill>
                <a:srgbClr val="8B8B8B"/>
              </a:solidFill>
              <a:latin typeface="Calibri"/>
              <a:cs typeface="Tahoma" pitchFamily="2"/>
            </a:endParaRPr>
          </a:p>
        </p:txBody>
      </p:sp>
      <p:sp>
        <p:nvSpPr>
          <p:cNvPr id="5" name="Rectangle 4">
            <a:extLst>
              <a:ext uri="{FF2B5EF4-FFF2-40B4-BE49-F238E27FC236}">
                <a16:creationId xmlns:a16="http://schemas.microsoft.com/office/drawing/2014/main" id="{CAC4F298-AC7E-5B12-B9C7-11431DDEA0E3}"/>
              </a:ext>
            </a:extLst>
          </p:cNvPr>
          <p:cNvSpPr/>
          <p:nvPr/>
        </p:nvSpPr>
        <p:spPr bwMode="auto">
          <a:xfrm>
            <a:off x="0" y="12036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What is Hadoop</a:t>
            </a:r>
            <a:endParaRPr lang="en-IN" sz="4000" dirty="0">
              <a:solidFill>
                <a:schemeClr val="bg1"/>
              </a:solidFill>
              <a:latin typeface="Arial" pitchFamily="3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_6">
            <a:extLst>
              <a:ext uri="{FF2B5EF4-FFF2-40B4-BE49-F238E27FC236}">
                <a16:creationId xmlns:a16="http://schemas.microsoft.com/office/drawing/2014/main" id="{6E8C2FF3-6B50-8735-5AFF-CF03E29FCF4E}"/>
              </a:ext>
            </a:extLst>
          </p:cNvPr>
          <p:cNvSpPr txBox="1">
            <a:spLocks noGrp="1"/>
          </p:cNvSpPr>
          <p:nvPr>
            <p:ph type="body" idx="4294967295"/>
          </p:nvPr>
        </p:nvSpPr>
        <p:spPr>
          <a:xfrm>
            <a:off x="0" y="1529820"/>
            <a:ext cx="8867160" cy="4167000"/>
          </a:xfrm>
        </p:spPr>
        <p:txBody>
          <a:bodyPr>
            <a:normAutofit fontScale="92500" lnSpcReduction="20000"/>
          </a:bodyPr>
          <a:lstStyle/>
          <a:p>
            <a:pPr lvl="0">
              <a:buClr>
                <a:srgbClr val="000000"/>
              </a:buClr>
              <a:buSzPct val="100000"/>
              <a:buFont typeface="Arial" pitchFamily="34"/>
              <a:buChar char="•"/>
            </a:pPr>
            <a:r>
              <a:rPr lang="en-US" b="1" i="1" dirty="0">
                <a:latin typeface="Georgia"/>
              </a:rPr>
              <a:t>Large Space:</a:t>
            </a:r>
            <a:r>
              <a:rPr lang="en-US" dirty="0">
                <a:latin typeface="Georgia"/>
              </a:rPr>
              <a:t> An HDFS instance may consist of thousands of server machines for storage</a:t>
            </a:r>
          </a:p>
          <a:p>
            <a:pPr lvl="0">
              <a:buNone/>
            </a:pPr>
            <a:endParaRPr lang="en-US" dirty="0">
              <a:latin typeface="Georgia"/>
            </a:endParaRPr>
          </a:p>
          <a:p>
            <a:pPr lvl="0">
              <a:buClr>
                <a:srgbClr val="000000"/>
              </a:buClr>
              <a:buSzPct val="100000"/>
              <a:buFont typeface="Arial" pitchFamily="34"/>
              <a:buChar char="•"/>
            </a:pPr>
            <a:r>
              <a:rPr lang="en-US" b="1" i="1" dirty="0">
                <a:latin typeface="Georgia"/>
              </a:rPr>
              <a:t>Replication: </a:t>
            </a:r>
            <a:r>
              <a:rPr lang="en-US" dirty="0">
                <a:latin typeface="Georgia"/>
              </a:rPr>
              <a:t>Each data block is replicated</a:t>
            </a:r>
          </a:p>
          <a:p>
            <a:pPr lvl="0">
              <a:buClr>
                <a:srgbClr val="000000"/>
              </a:buClr>
              <a:buSzPct val="100000"/>
              <a:buFont typeface="Arial" pitchFamily="34"/>
              <a:buChar char="•"/>
            </a:pPr>
            <a:r>
              <a:rPr lang="en-US" dirty="0">
                <a:latin typeface="Georgia"/>
              </a:rPr>
              <a:t> </a:t>
            </a:r>
          </a:p>
          <a:p>
            <a:pPr lvl="0">
              <a:buClr>
                <a:srgbClr val="000000"/>
              </a:buClr>
              <a:buSzPct val="100000"/>
              <a:buFont typeface="Arial" pitchFamily="34"/>
              <a:buChar char="•"/>
            </a:pPr>
            <a:r>
              <a:rPr lang="en-US" b="1" i="1" dirty="0">
                <a:latin typeface="Georgia"/>
              </a:rPr>
              <a:t>Failure:</a:t>
            </a:r>
            <a:r>
              <a:rPr lang="en-US" dirty="0">
                <a:latin typeface="Georgia"/>
              </a:rPr>
              <a:t> Failure is norm rather than exception</a:t>
            </a:r>
          </a:p>
          <a:p>
            <a:pPr lvl="0">
              <a:buNone/>
            </a:pPr>
            <a:endParaRPr lang="en-US" dirty="0">
              <a:latin typeface="Georgia"/>
            </a:endParaRPr>
          </a:p>
          <a:p>
            <a:pPr lvl="0">
              <a:buClr>
                <a:srgbClr val="000000"/>
              </a:buClr>
              <a:buSzPct val="100000"/>
              <a:buFont typeface="Arial" pitchFamily="34"/>
              <a:buChar char="•"/>
            </a:pPr>
            <a:r>
              <a:rPr lang="en-US" b="1" i="1" dirty="0">
                <a:latin typeface="Georgia"/>
              </a:rPr>
              <a:t>Fault Tolerance:</a:t>
            </a:r>
            <a:r>
              <a:rPr lang="en-US" dirty="0">
                <a:latin typeface="Georgia"/>
              </a:rPr>
              <a:t>  Automated detection of faults and recovery</a:t>
            </a:r>
          </a:p>
        </p:txBody>
      </p:sp>
      <p:sp>
        <p:nvSpPr>
          <p:cNvPr id="4" name="Slide Number Placeholder 3_8">
            <a:extLst>
              <a:ext uri="{FF2B5EF4-FFF2-40B4-BE49-F238E27FC236}">
                <a16:creationId xmlns:a16="http://schemas.microsoft.com/office/drawing/2014/main" id="{B92D8D1B-034C-0ACE-B828-5F6FD5CDDDA2}"/>
              </a:ext>
            </a:extLst>
          </p:cNvPr>
          <p:cNvSpPr txBox="1">
            <a:spLocks noGrp="1"/>
          </p:cNvSpPr>
          <p:nvPr>
            <p:ph type="sldNum" sz="quarter" idx="8"/>
          </p:nvPr>
        </p:nvSpPr>
        <p:spPr>
          <a:xfrm>
            <a:off x="6553080" y="6356520"/>
            <a:ext cx="2133360" cy="364679"/>
          </a:xfrm>
          <a:prstGeom prst="rect">
            <a:avLst/>
          </a:prstGeom>
          <a:noFill/>
          <a:ln>
            <a:noFill/>
          </a:ln>
        </p:spPr>
        <p:txBody>
          <a:bodyPr vert="horz" wrap="square" lIns="91440" tIns="45720" rIns="91440" bIns="45720" anchor="ctr" anchorCtr="0">
            <a:noAutofit/>
          </a:bodyPr>
          <a:lstStyle/>
          <a:p>
            <a:pPr lvl="0" algn="r"/>
            <a:fld id="{8457757D-D247-4974-A4F5-5737C43FAF60}" type="slidenum">
              <a:rPr lang="en-US" sz="1200">
                <a:solidFill>
                  <a:srgbClr val="8B8B8B"/>
                </a:solidFill>
                <a:latin typeface="Calibri"/>
                <a:cs typeface="Tahoma" pitchFamily="2"/>
              </a:rPr>
              <a:t>19</a:t>
            </a:fld>
            <a:endParaRPr lang="en-US" sz="1200">
              <a:solidFill>
                <a:srgbClr val="8B8B8B"/>
              </a:solidFill>
              <a:latin typeface="Calibri"/>
              <a:cs typeface="Tahoma" pitchFamily="2"/>
            </a:endParaRPr>
          </a:p>
        </p:txBody>
      </p:sp>
      <p:sp>
        <p:nvSpPr>
          <p:cNvPr id="5" name="Rectangle 4">
            <a:extLst>
              <a:ext uri="{FF2B5EF4-FFF2-40B4-BE49-F238E27FC236}">
                <a16:creationId xmlns:a16="http://schemas.microsoft.com/office/drawing/2014/main" id="{82725435-E58B-E24B-B8B5-F18C3F953D89}"/>
              </a:ext>
            </a:extLst>
          </p:cNvPr>
          <p:cNvSpPr/>
          <p:nvPr/>
        </p:nvSpPr>
        <p:spPr bwMode="auto">
          <a:xfrm>
            <a:off x="0" y="12036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3600" dirty="0"/>
              <a:t>HDFS File System Properties</a:t>
            </a:r>
            <a:endParaRPr lang="en-IN" sz="3600" dirty="0">
              <a:solidFill>
                <a:schemeClr val="bg1"/>
              </a:solidFill>
              <a:latin typeface="Arial" pitchFamily="3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3950369"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619743" y="1842516"/>
            <a:ext cx="2964273" cy="1011815"/>
          </a:xfrm>
          <a:prstGeom prst="rect">
            <a:avLst/>
          </a:prstGeom>
        </p:spPr>
        <p:txBody>
          <a:bodyPr wrap="none">
            <a:spAutoFit/>
          </a:bodyPr>
          <a:lstStyle/>
          <a:p>
            <a:r>
              <a:rPr lang="en-IN" sz="5975" b="1" dirty="0">
                <a:solidFill>
                  <a:schemeClr val="bg1"/>
                </a:solidFill>
                <a:effectLst>
                  <a:outerShdw blurRad="38100" dist="38100" dir="2700000" algn="tl">
                    <a:srgbClr val="000000">
                      <a:alpha val="43137"/>
                    </a:srgbClr>
                  </a:outerShdw>
                </a:effectLst>
                <a:latin typeface="HP Simplified" panose="020B0604020204020204" pitchFamily="34" charset="0"/>
              </a:rPr>
              <a:t>AGENDA</a:t>
            </a:r>
          </a:p>
        </p:txBody>
      </p:sp>
      <p:sp>
        <p:nvSpPr>
          <p:cNvPr id="4" name="Rectangle 3">
            <a:extLst>
              <a:ext uri="{FF2B5EF4-FFF2-40B4-BE49-F238E27FC236}">
                <a16:creationId xmlns:a16="http://schemas.microsoft.com/office/drawing/2014/main" id="{664B4410-FDD5-43FE-A01A-546A5B785E72}"/>
              </a:ext>
            </a:extLst>
          </p:cNvPr>
          <p:cNvSpPr/>
          <p:nvPr/>
        </p:nvSpPr>
        <p:spPr>
          <a:xfrm>
            <a:off x="4800600" y="1501824"/>
            <a:ext cx="3950368" cy="3487365"/>
          </a:xfrm>
          <a:prstGeom prst="rect">
            <a:avLst/>
          </a:prstGeom>
        </p:spPr>
        <p:txBody>
          <a:bodyPr wrap="square" anchor="ctr">
            <a:spAutoFit/>
          </a:bodyPr>
          <a:lstStyle/>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Big Data Growth Drivers</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What is Big Data?</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Hadoop Introduction</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Hadoop Master/Slave Architecture</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Hadoop Core Components</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HDFS Data Blocks</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HDFS Read/Write Mechanism</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What is MapReduce</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MapReduce Program</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MapReduce Job Workflow</a:t>
            </a:r>
          </a:p>
          <a:p>
            <a:pPr>
              <a:lnSpc>
                <a:spcPct val="150000"/>
              </a:lnSpc>
              <a:buFont typeface="Wingdings" panose="05000000000000000000" pitchFamily="2" charset="2"/>
              <a:buChar char="Ø"/>
            </a:pPr>
            <a:r>
              <a:rPr lang="en-US" sz="135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Hadoop Ecosystem</a:t>
            </a:r>
          </a:p>
        </p:txBody>
      </p:sp>
      <p:pic>
        <p:nvPicPr>
          <p:cNvPr id="1026" name="Picture 2">
            <a:extLst>
              <a:ext uri="{FF2B5EF4-FFF2-40B4-BE49-F238E27FC236}">
                <a16:creationId xmlns:a16="http://schemas.microsoft.com/office/drawing/2014/main" id="{67D80F83-91E4-4C45-A113-C021453D9240}"/>
              </a:ext>
            </a:extLst>
          </p:cNvPr>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156266" y="3601636"/>
            <a:ext cx="3636910" cy="94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5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left)">
                                      <p:cBhvr>
                                        <p:cTn id="23" dur="500"/>
                                        <p:tgtEl>
                                          <p:spTgt spid="4">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left)">
                                      <p:cBhvr>
                                        <p:cTn id="31" dur="500"/>
                                        <p:tgtEl>
                                          <p:spTgt spid="4">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left)">
                                      <p:cBhvr>
                                        <p:cTn id="35" dur="500"/>
                                        <p:tgtEl>
                                          <p:spTgt spid="4">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wipe(left)">
                                      <p:cBhvr>
                                        <p:cTn id="39" dur="500"/>
                                        <p:tgtEl>
                                          <p:spTgt spid="4">
                                            <p:txEl>
                                              <p:pRg st="8" end="8"/>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wipe(left)">
                                      <p:cBhvr>
                                        <p:cTn id="43" dur="500"/>
                                        <p:tgtEl>
                                          <p:spTgt spid="4">
                                            <p:txEl>
                                              <p:pRg st="9" end="9"/>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wipe(left)">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6DA70-3270-0DFA-0ED0-161C0B6F63DC}"/>
              </a:ext>
            </a:extLst>
          </p:cNvPr>
          <p:cNvPicPr>
            <a:picLocks noChangeAspect="1"/>
          </p:cNvPicPr>
          <p:nvPr/>
        </p:nvPicPr>
        <p:blipFill>
          <a:blip r:embed="rId3">
            <a:lum/>
            <a:alphaModFix/>
          </a:blip>
          <a:srcRect/>
          <a:stretch>
            <a:fillRect/>
          </a:stretch>
        </p:blipFill>
        <p:spPr>
          <a:xfrm>
            <a:off x="1007999" y="2440440"/>
            <a:ext cx="7776000" cy="3103559"/>
          </a:xfrm>
          <a:prstGeom prst="rect">
            <a:avLst/>
          </a:prstGeom>
          <a:noFill/>
          <a:ln>
            <a:noFill/>
          </a:ln>
        </p:spPr>
      </p:pic>
      <p:sp>
        <p:nvSpPr>
          <p:cNvPr id="4" name="Rectangle 3">
            <a:extLst>
              <a:ext uri="{FF2B5EF4-FFF2-40B4-BE49-F238E27FC236}">
                <a16:creationId xmlns:a16="http://schemas.microsoft.com/office/drawing/2014/main" id="{8F159A88-BED4-2A88-DA95-C00737A3BCF7}"/>
              </a:ext>
            </a:extLst>
          </p:cNvPr>
          <p:cNvSpPr/>
          <p:nvPr/>
        </p:nvSpPr>
        <p:spPr bwMode="auto">
          <a:xfrm>
            <a:off x="0" y="12036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400" dirty="0"/>
              <a:t>Data Processing Stages</a:t>
            </a:r>
            <a:endParaRPr lang="en-IN" sz="4400" dirty="0">
              <a:solidFill>
                <a:schemeClr val="bg1"/>
              </a:solidFill>
              <a:latin typeface="Arial"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_13">
            <a:extLst>
              <a:ext uri="{FF2B5EF4-FFF2-40B4-BE49-F238E27FC236}">
                <a16:creationId xmlns:a16="http://schemas.microsoft.com/office/drawing/2014/main" id="{57BFB17A-D8FF-3C88-B442-3066FD74D8A5}"/>
              </a:ext>
            </a:extLst>
          </p:cNvPr>
          <p:cNvSpPr txBox="1">
            <a:spLocks noGrp="1"/>
          </p:cNvSpPr>
          <p:nvPr>
            <p:ph type="title" idx="4294967295"/>
          </p:nvPr>
        </p:nvSpPr>
        <p:spPr>
          <a:xfrm>
            <a:off x="324360" y="1277400"/>
            <a:ext cx="8538840" cy="997560"/>
          </a:xfrm>
        </p:spPr>
        <p:txBody>
          <a:bodyPr/>
          <a:lstStyle/>
          <a:p>
            <a:pPr lvl="0"/>
            <a:r>
              <a:rPr lang="en-US" sz="3600" dirty="0"/>
              <a:t>Summary : Hadoop vs. Typical DB</a:t>
            </a:r>
          </a:p>
        </p:txBody>
      </p:sp>
      <p:graphicFrame>
        <p:nvGraphicFramePr>
          <p:cNvPr id="3" name="Table 2">
            <a:extLst>
              <a:ext uri="{FF2B5EF4-FFF2-40B4-BE49-F238E27FC236}">
                <a16:creationId xmlns:a16="http://schemas.microsoft.com/office/drawing/2014/main" id="{8EDC4080-14B6-1487-2BF7-61BADB11A451}"/>
              </a:ext>
            </a:extLst>
          </p:cNvPr>
          <p:cNvGraphicFramePr>
            <a:graphicFrameLocks noGrp="1"/>
          </p:cNvGraphicFramePr>
          <p:nvPr/>
        </p:nvGraphicFramePr>
        <p:xfrm>
          <a:off x="324360" y="2551680"/>
          <a:ext cx="8538839" cy="3251400"/>
        </p:xfrm>
        <a:graphic>
          <a:graphicData uri="http://schemas.openxmlformats.org/drawingml/2006/table">
            <a:tbl>
              <a:tblPr/>
              <a:tblGrid>
                <a:gridCol w="1925999">
                  <a:extLst>
                    <a:ext uri="{9D8B030D-6E8A-4147-A177-3AD203B41FA5}">
                      <a16:colId xmlns:a16="http://schemas.microsoft.com/office/drawing/2014/main" val="674104583"/>
                    </a:ext>
                  </a:extLst>
                </a:gridCol>
                <a:gridCol w="3459600">
                  <a:extLst>
                    <a:ext uri="{9D8B030D-6E8A-4147-A177-3AD203B41FA5}">
                      <a16:colId xmlns:a16="http://schemas.microsoft.com/office/drawing/2014/main" val="845480255"/>
                    </a:ext>
                  </a:extLst>
                </a:gridCol>
                <a:gridCol w="3153240">
                  <a:extLst>
                    <a:ext uri="{9D8B030D-6E8A-4147-A177-3AD203B41FA5}">
                      <a16:colId xmlns:a16="http://schemas.microsoft.com/office/drawing/2014/main" val="1754731122"/>
                    </a:ext>
                  </a:extLst>
                </a:gridCol>
              </a:tblGrid>
              <a:tr h="273600">
                <a:tc>
                  <a:txBody>
                    <a:bodyPr/>
                    <a:lstStyle/>
                    <a:p>
                      <a:pPr marL="0" marR="0" indent="0" rtl="0" hangingPunct="0">
                        <a:lnSpc>
                          <a:spcPct val="100000"/>
                        </a:lnSpc>
                        <a:spcBef>
                          <a:spcPts val="0"/>
                        </a:spcBef>
                        <a:spcAft>
                          <a:spcPts val="0"/>
                        </a:spcAft>
                        <a:tabLst/>
                      </a:pPr>
                      <a:endParaRPr lang="en-IN" sz="1800" b="0" i="0" u="none" strike="noStrike" kern="1200" cap="none">
                        <a:ln>
                          <a:noFill/>
                        </a:ln>
                        <a:latin typeface="Liberation Sans" pitchFamily="18"/>
                        <a:ea typeface="Microsoft YaHei" pitchFamily="2"/>
                      </a:endParaRPr>
                    </a:p>
                  </a:txBody>
                  <a:tcPr/>
                </a:tc>
                <a:tc>
                  <a:txBody>
                    <a:bodyPr/>
                    <a:lstStyle/>
                    <a:p>
                      <a:pPr marL="0" marR="0" lvl="0" indent="0" algn="ctr" rtl="0" hangingPunct="1">
                        <a:lnSpc>
                          <a:spcPct val="100000"/>
                        </a:lnSpc>
                        <a:spcBef>
                          <a:spcPts val="0"/>
                        </a:spcBef>
                        <a:spcAft>
                          <a:spcPts val="0"/>
                        </a:spcAft>
                        <a:buNone/>
                        <a:tabLst/>
                      </a:pPr>
                      <a:r>
                        <a:rPr lang="en-US" sz="1400" b="0" i="0" u="none" strike="noStrike" kern="1200" cap="none" spc="0" baseline="0">
                          <a:ln>
                            <a:noFill/>
                          </a:ln>
                          <a:solidFill>
                            <a:srgbClr val="FFFFFF"/>
                          </a:solidFill>
                          <a:latin typeface="Calibri" pitchFamily="18"/>
                          <a:ea typeface="Microsoft YaHei" pitchFamily="2"/>
                          <a:cs typeface="Lucida Sans" pitchFamily="2"/>
                        </a:rPr>
                        <a:t>Distributed DBs</a:t>
                      </a:r>
                    </a:p>
                  </a:txBody>
                  <a:tcPr/>
                </a:tc>
                <a:tc>
                  <a:txBody>
                    <a:bodyPr/>
                    <a:lstStyle/>
                    <a:p>
                      <a:pPr marL="0" marR="0" lvl="0" indent="0" algn="ctr" rtl="0" hangingPunct="1">
                        <a:lnSpc>
                          <a:spcPct val="100000"/>
                        </a:lnSpc>
                        <a:spcBef>
                          <a:spcPts val="0"/>
                        </a:spcBef>
                        <a:spcAft>
                          <a:spcPts val="0"/>
                        </a:spcAft>
                        <a:buNone/>
                        <a:tabLst/>
                      </a:pPr>
                      <a:r>
                        <a:rPr lang="en-US" sz="1400" b="0" i="0" u="none" strike="noStrike" kern="1200" cap="none" spc="0" baseline="0">
                          <a:ln>
                            <a:noFill/>
                          </a:ln>
                          <a:solidFill>
                            <a:srgbClr val="FFFFFF"/>
                          </a:solidFill>
                          <a:latin typeface="Calibri" pitchFamily="18"/>
                          <a:ea typeface="Microsoft YaHei" pitchFamily="2"/>
                          <a:cs typeface="Lucida Sans" pitchFamily="2"/>
                        </a:rPr>
                        <a:t>Hadoop</a:t>
                      </a:r>
                    </a:p>
                  </a:txBody>
                  <a:tcPr/>
                </a:tc>
                <a:extLst>
                  <a:ext uri="{0D108BD9-81ED-4DB2-BD59-A6C34878D82A}">
                    <a16:rowId xmlns:a16="http://schemas.microsoft.com/office/drawing/2014/main" val="98944889"/>
                  </a:ext>
                </a:extLst>
              </a:tr>
              <a:tr h="775440">
                <a:tc>
                  <a:txBody>
                    <a:bodyPr/>
                    <a:lstStyle/>
                    <a:p>
                      <a:pPr marL="0" marR="0" lvl="0" indent="0" algn="l" rtl="0" hangingPunct="1">
                        <a:lnSpc>
                          <a:spcPct val="100000"/>
                        </a:lnSpc>
                        <a:spcBef>
                          <a:spcPts val="0"/>
                        </a:spcBef>
                        <a:spcAft>
                          <a:spcPts val="0"/>
                        </a:spcAft>
                        <a:buNone/>
                        <a:tabLst/>
                      </a:pPr>
                      <a:r>
                        <a:rPr lang="en-US" sz="1400" b="1" i="0" u="none" strike="noStrike" kern="1200" cap="none" spc="0" baseline="0">
                          <a:ln>
                            <a:noFill/>
                          </a:ln>
                          <a:solidFill>
                            <a:srgbClr val="000000"/>
                          </a:solidFill>
                          <a:latin typeface="Calibri" pitchFamily="18"/>
                          <a:ea typeface="Microsoft YaHei" pitchFamily="2"/>
                          <a:cs typeface="Lucida Sans" pitchFamily="2"/>
                        </a:rPr>
                        <a:t>Computing Model</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Notion of transactions</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Transaction is the unit of work</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ACID properties, Concurrency control</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Notion of jobs</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Job is the unit of work</a:t>
                      </a:r>
                    </a:p>
                    <a:p>
                      <a:pPr marL="0" marR="0" lvl="0" indent="0" algn="l" rtl="0" hangingPunct="1">
                        <a:lnSpc>
                          <a:spcPct val="100000"/>
                        </a:lnSpc>
                        <a:spcBef>
                          <a:spcPts val="0"/>
                        </a:spcBef>
                        <a:spcAft>
                          <a:spcPts val="0"/>
                        </a:spcAft>
                        <a:buClr>
                          <a:srgbClr val="FF0000"/>
                        </a:buClr>
                        <a:buSzPct val="100000"/>
                        <a:buFont typeface="StarSymbol"/>
                        <a:buChar char="-"/>
                        <a:tabLst/>
                      </a:pPr>
                      <a:r>
                        <a:rPr lang="en-US" sz="1400" b="0" i="0" u="none" strike="noStrike" kern="1200" cap="none" spc="0" baseline="0">
                          <a:ln>
                            <a:noFill/>
                          </a:ln>
                          <a:solidFill>
                            <a:srgbClr val="FF0000"/>
                          </a:solidFill>
                          <a:latin typeface="Calibri" pitchFamily="18"/>
                          <a:ea typeface="Microsoft YaHei" pitchFamily="2"/>
                          <a:cs typeface="Lucida Sans" pitchFamily="2"/>
                        </a:rPr>
                        <a:t>No concurrency control</a:t>
                      </a:r>
                    </a:p>
                  </a:txBody>
                  <a:tcPr/>
                </a:tc>
                <a:extLst>
                  <a:ext uri="{0D108BD9-81ED-4DB2-BD59-A6C34878D82A}">
                    <a16:rowId xmlns:a16="http://schemas.microsoft.com/office/drawing/2014/main" val="2302464574"/>
                  </a:ext>
                </a:extLst>
              </a:tr>
              <a:tr h="692279">
                <a:tc>
                  <a:txBody>
                    <a:bodyPr/>
                    <a:lstStyle/>
                    <a:p>
                      <a:pPr marL="0" marR="0" lvl="0" indent="0" algn="l" rtl="0" hangingPunct="1">
                        <a:lnSpc>
                          <a:spcPct val="100000"/>
                        </a:lnSpc>
                        <a:spcBef>
                          <a:spcPts val="0"/>
                        </a:spcBef>
                        <a:spcAft>
                          <a:spcPts val="0"/>
                        </a:spcAft>
                        <a:buNone/>
                        <a:tabLst/>
                      </a:pPr>
                      <a:r>
                        <a:rPr lang="en-US" sz="1400" b="1" i="0" u="none" strike="noStrike" kern="1200" cap="none" spc="0" baseline="0">
                          <a:ln>
                            <a:noFill/>
                          </a:ln>
                          <a:solidFill>
                            <a:srgbClr val="000000"/>
                          </a:solidFill>
                          <a:latin typeface="Calibri" pitchFamily="18"/>
                          <a:ea typeface="Microsoft YaHei" pitchFamily="2"/>
                          <a:cs typeface="Lucida Sans" pitchFamily="2"/>
                        </a:rPr>
                        <a:t>Data Model</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Structured data with known schema</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Read/Write mode</a:t>
                      </a:r>
                    </a:p>
                    <a:p>
                      <a:pPr marL="0" marR="0" lvl="0" indent="0" algn="l" rtl="0" hangingPunct="1">
                        <a:lnSpc>
                          <a:spcPct val="100000"/>
                        </a:lnSpc>
                        <a:spcBef>
                          <a:spcPts val="0"/>
                        </a:spcBef>
                        <a:spcAft>
                          <a:spcPts val="0"/>
                        </a:spcAft>
                        <a:buNone/>
                        <a:tabLst/>
                      </a:pPr>
                      <a:endParaRPr lang="en-US" sz="1400" b="0" i="0" u="none" strike="noStrike" kern="1200" cap="none" spc="0" baseline="0">
                        <a:ln>
                          <a:noFill/>
                        </a:ln>
                        <a:solidFill>
                          <a:srgbClr val="000000"/>
                        </a:solidFill>
                        <a:latin typeface="Calibri" pitchFamily="18"/>
                        <a:ea typeface="Microsoft YaHei" pitchFamily="2"/>
                        <a:cs typeface="Lucida Sans" pitchFamily="2"/>
                      </a:endParaRP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Any data format</a:t>
                      </a:r>
                    </a:p>
                    <a:p>
                      <a:pPr marL="0" marR="0" lvl="0" indent="0" algn="l" rtl="0" hangingPunct="1">
                        <a:lnSpc>
                          <a:spcPct val="100000"/>
                        </a:lnSpc>
                        <a:spcBef>
                          <a:spcPts val="0"/>
                        </a:spcBef>
                        <a:spcAft>
                          <a:spcPts val="0"/>
                        </a:spcAft>
                        <a:buClr>
                          <a:srgbClr val="FF0000"/>
                        </a:buClr>
                        <a:buSzPct val="100000"/>
                        <a:buFont typeface="StarSymbol"/>
                        <a:buChar char="-"/>
                        <a:tabLst/>
                      </a:pPr>
                      <a:r>
                        <a:rPr lang="en-US" sz="1400" b="0" i="0" u="none" strike="noStrike" kern="1200" cap="none" spc="0" baseline="0">
                          <a:ln>
                            <a:noFill/>
                          </a:ln>
                          <a:solidFill>
                            <a:srgbClr val="FF0000"/>
                          </a:solidFill>
                          <a:latin typeface="Calibri" pitchFamily="18"/>
                          <a:ea typeface="Microsoft YaHei" pitchFamily="2"/>
                          <a:cs typeface="Lucida Sans" pitchFamily="2"/>
                        </a:rPr>
                        <a:t>ReadOnly mode</a:t>
                      </a:r>
                    </a:p>
                  </a:txBody>
                  <a:tcPr/>
                </a:tc>
                <a:extLst>
                  <a:ext uri="{0D108BD9-81ED-4DB2-BD59-A6C34878D82A}">
                    <a16:rowId xmlns:a16="http://schemas.microsoft.com/office/drawing/2014/main" val="4269462906"/>
                  </a:ext>
                </a:extLst>
              </a:tr>
              <a:tr h="342360">
                <a:tc>
                  <a:txBody>
                    <a:bodyPr/>
                    <a:lstStyle/>
                    <a:p>
                      <a:pPr marL="0" marR="0" lvl="0" indent="0" algn="l" rtl="0" hangingPunct="1">
                        <a:lnSpc>
                          <a:spcPct val="100000"/>
                        </a:lnSpc>
                        <a:spcBef>
                          <a:spcPts val="0"/>
                        </a:spcBef>
                        <a:spcAft>
                          <a:spcPts val="0"/>
                        </a:spcAft>
                        <a:buNone/>
                        <a:tabLst/>
                      </a:pPr>
                      <a:r>
                        <a:rPr lang="en-US" sz="1400" b="1" i="0" u="none" strike="noStrike" kern="1200" cap="none" spc="0" baseline="0">
                          <a:ln>
                            <a:noFill/>
                          </a:ln>
                          <a:solidFill>
                            <a:srgbClr val="000000"/>
                          </a:solidFill>
                          <a:latin typeface="Calibri" pitchFamily="18"/>
                          <a:ea typeface="Microsoft YaHei" pitchFamily="2"/>
                          <a:cs typeface="Lucida Sans" pitchFamily="2"/>
                        </a:rPr>
                        <a:t>Cost Model</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Expensive servers</a:t>
                      </a:r>
                    </a:p>
                  </a:txBody>
                  <a:tcPr/>
                </a:tc>
                <a:tc>
                  <a:txBody>
                    <a:bodyPr/>
                    <a:lstStyle/>
                    <a:p>
                      <a:pPr marL="0" marR="0" lvl="0" indent="0" algn="l" rtl="0" hangingPunct="1">
                        <a:lnSpc>
                          <a:spcPct val="100000"/>
                        </a:lnSpc>
                        <a:spcBef>
                          <a:spcPts val="0"/>
                        </a:spcBef>
                        <a:spcAft>
                          <a:spcPts val="0"/>
                        </a:spcAft>
                        <a:buClr>
                          <a:srgbClr val="FF0000"/>
                        </a:buClr>
                        <a:buSzPct val="100000"/>
                        <a:buFont typeface="StarSymbol"/>
                        <a:buChar char="-"/>
                        <a:tabLst/>
                      </a:pPr>
                      <a:r>
                        <a:rPr lang="en-US" sz="1400" b="0" i="0" u="none" strike="noStrike" kern="1200" cap="none" spc="0" baseline="0">
                          <a:ln>
                            <a:noFill/>
                          </a:ln>
                          <a:solidFill>
                            <a:srgbClr val="FF0000"/>
                          </a:solidFill>
                          <a:latin typeface="Calibri" pitchFamily="18"/>
                          <a:ea typeface="Microsoft YaHei" pitchFamily="2"/>
                          <a:cs typeface="Lucida Sans" pitchFamily="2"/>
                        </a:rPr>
                        <a:t>Cheap commodity machines</a:t>
                      </a:r>
                    </a:p>
                  </a:txBody>
                  <a:tcPr/>
                </a:tc>
                <a:extLst>
                  <a:ext uri="{0D108BD9-81ED-4DB2-BD59-A6C34878D82A}">
                    <a16:rowId xmlns:a16="http://schemas.microsoft.com/office/drawing/2014/main" val="721136029"/>
                  </a:ext>
                </a:extLst>
              </a:tr>
              <a:tr h="692279">
                <a:tc>
                  <a:txBody>
                    <a:bodyPr/>
                    <a:lstStyle/>
                    <a:p>
                      <a:pPr marL="0" marR="0" lvl="0" indent="0" algn="l" rtl="0" hangingPunct="1">
                        <a:lnSpc>
                          <a:spcPct val="100000"/>
                        </a:lnSpc>
                        <a:spcBef>
                          <a:spcPts val="0"/>
                        </a:spcBef>
                        <a:spcAft>
                          <a:spcPts val="0"/>
                        </a:spcAft>
                        <a:buNone/>
                        <a:tabLst/>
                      </a:pPr>
                      <a:r>
                        <a:rPr lang="en-US" sz="1400" b="1" i="0" u="none" strike="noStrike" kern="1200" cap="none" spc="0" baseline="0">
                          <a:ln>
                            <a:noFill/>
                          </a:ln>
                          <a:solidFill>
                            <a:srgbClr val="000000"/>
                          </a:solidFill>
                          <a:latin typeface="Calibri" pitchFamily="18"/>
                          <a:ea typeface="Microsoft YaHei" pitchFamily="2"/>
                          <a:cs typeface="Lucida Sans" pitchFamily="2"/>
                        </a:rPr>
                        <a:t>Fault Tolerance</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Failures are rare</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Recovery mechanisms</a:t>
                      </a:r>
                    </a:p>
                  </a:txBody>
                  <a:tcPr/>
                </a:tc>
                <a:tc>
                  <a:txBody>
                    <a:bodyPr/>
                    <a:lstStyle/>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Failures are common over thousands of machines</a:t>
                      </a:r>
                    </a:p>
                    <a:p>
                      <a:pPr marL="0" marR="0" lvl="0" indent="0" algn="l" rtl="0" hangingPunct="1">
                        <a:lnSpc>
                          <a:spcPct val="100000"/>
                        </a:lnSpc>
                        <a:spcBef>
                          <a:spcPts val="0"/>
                        </a:spcBef>
                        <a:spcAft>
                          <a:spcPts val="0"/>
                        </a:spcAft>
                        <a:buClr>
                          <a:srgbClr val="000000"/>
                        </a:buClr>
                        <a:buSzPct val="100000"/>
                        <a:buFont typeface="StarSymbol"/>
                        <a:buChar char="-"/>
                        <a:tabLst/>
                      </a:pPr>
                      <a:r>
                        <a:rPr lang="en-US" sz="1400" b="0" i="0" u="none" strike="noStrike" kern="1200" cap="none" spc="0" baseline="0">
                          <a:ln>
                            <a:noFill/>
                          </a:ln>
                          <a:solidFill>
                            <a:srgbClr val="000000"/>
                          </a:solidFill>
                          <a:latin typeface="Calibri" pitchFamily="18"/>
                          <a:ea typeface="Microsoft YaHei" pitchFamily="2"/>
                          <a:cs typeface="Lucida Sans" pitchFamily="2"/>
                        </a:rPr>
                        <a:t>Simple fault tolerance</a:t>
                      </a:r>
                    </a:p>
                  </a:txBody>
                  <a:tcPr/>
                </a:tc>
                <a:extLst>
                  <a:ext uri="{0D108BD9-81ED-4DB2-BD59-A6C34878D82A}">
                    <a16:rowId xmlns:a16="http://schemas.microsoft.com/office/drawing/2014/main" val="680093750"/>
                  </a:ext>
                </a:extLst>
              </a:tr>
              <a:tr h="289440">
                <a:tc>
                  <a:txBody>
                    <a:bodyPr/>
                    <a:lstStyle/>
                    <a:p>
                      <a:pPr marL="0" marR="0" lvl="0" indent="0" algn="l" rtl="0" hangingPunct="1">
                        <a:lnSpc>
                          <a:spcPct val="100000"/>
                        </a:lnSpc>
                        <a:spcBef>
                          <a:spcPts val="0"/>
                        </a:spcBef>
                        <a:spcAft>
                          <a:spcPts val="0"/>
                        </a:spcAft>
                        <a:buNone/>
                        <a:tabLst/>
                      </a:pPr>
                      <a:r>
                        <a:rPr lang="en-US" sz="1400" b="1" i="0" u="none" strike="noStrike" kern="1200" cap="none" spc="0" baseline="0">
                          <a:ln>
                            <a:noFill/>
                          </a:ln>
                          <a:solidFill>
                            <a:srgbClr val="000000"/>
                          </a:solidFill>
                          <a:latin typeface="Calibri" pitchFamily="18"/>
                          <a:ea typeface="Microsoft YaHei" pitchFamily="2"/>
                          <a:cs typeface="Lucida Sans" pitchFamily="2"/>
                        </a:rPr>
                        <a:t>Key Characteristics</a:t>
                      </a:r>
                    </a:p>
                  </a:txBody>
                  <a:tcPr/>
                </a:tc>
                <a:tc>
                  <a:txBody>
                    <a:bodyPr/>
                    <a:lstStyle/>
                    <a:p>
                      <a:pPr marL="0" marR="0" lvl="0" indent="0" algn="l" rtl="0" hangingPunct="1">
                        <a:lnSpc>
                          <a:spcPct val="100000"/>
                        </a:lnSpc>
                        <a:spcBef>
                          <a:spcPts val="0"/>
                        </a:spcBef>
                        <a:spcAft>
                          <a:spcPts val="0"/>
                        </a:spcAft>
                        <a:buNone/>
                        <a:tabLst/>
                      </a:pPr>
                      <a:r>
                        <a:rPr lang="en-US" sz="1400" b="0" i="0" u="none" strike="noStrike" kern="1200" cap="none" spc="0" baseline="0">
                          <a:ln>
                            <a:noFill/>
                          </a:ln>
                          <a:solidFill>
                            <a:srgbClr val="000000"/>
                          </a:solidFill>
                          <a:latin typeface="Calibri" pitchFamily="18"/>
                          <a:ea typeface="Microsoft YaHei" pitchFamily="2"/>
                          <a:cs typeface="Lucida Sans" pitchFamily="2"/>
                        </a:rPr>
                        <a:t>- Efficiency, Powerful, optimizations</a:t>
                      </a:r>
                    </a:p>
                  </a:txBody>
                  <a:tcPr/>
                </a:tc>
                <a:tc>
                  <a:txBody>
                    <a:bodyPr/>
                    <a:lstStyle/>
                    <a:p>
                      <a:pPr marL="0" marR="0" lvl="0" indent="0" algn="l" rtl="0" hangingPunct="1">
                        <a:lnSpc>
                          <a:spcPct val="100000"/>
                        </a:lnSpc>
                        <a:spcBef>
                          <a:spcPts val="0"/>
                        </a:spcBef>
                        <a:spcAft>
                          <a:spcPts val="0"/>
                        </a:spcAft>
                        <a:buNone/>
                        <a:tabLst/>
                      </a:pPr>
                      <a:r>
                        <a:rPr lang="en-US" sz="1400" b="0" i="0" u="none" strike="noStrike" kern="1200" cap="none" spc="0" baseline="0">
                          <a:ln>
                            <a:noFill/>
                          </a:ln>
                          <a:solidFill>
                            <a:srgbClr val="000000"/>
                          </a:solidFill>
                          <a:latin typeface="Calibri" pitchFamily="18"/>
                          <a:ea typeface="Microsoft YaHei" pitchFamily="2"/>
                          <a:cs typeface="Lucida Sans" pitchFamily="2"/>
                        </a:rPr>
                        <a:t>-     Scalability, flexibility, fault tolerance</a:t>
                      </a:r>
                    </a:p>
                  </a:txBody>
                  <a:tcPr/>
                </a:tc>
                <a:extLst>
                  <a:ext uri="{0D108BD9-81ED-4DB2-BD59-A6C34878D82A}">
                    <a16:rowId xmlns:a16="http://schemas.microsoft.com/office/drawing/2014/main" val="514937368"/>
                  </a:ext>
                </a:extLst>
              </a:tr>
            </a:tbl>
          </a:graphicData>
        </a:graphic>
      </p:graphicFrame>
      <p:sp>
        <p:nvSpPr>
          <p:cNvPr id="4" name="Slide Number Placeholder 3_14">
            <a:extLst>
              <a:ext uri="{FF2B5EF4-FFF2-40B4-BE49-F238E27FC236}">
                <a16:creationId xmlns:a16="http://schemas.microsoft.com/office/drawing/2014/main" id="{E3A931CC-6800-CD40-D450-9BD5CB373831}"/>
              </a:ext>
            </a:extLst>
          </p:cNvPr>
          <p:cNvSpPr txBox="1">
            <a:spLocks noGrp="1"/>
          </p:cNvSpPr>
          <p:nvPr>
            <p:ph type="sldNum" sz="quarter" idx="8"/>
          </p:nvPr>
        </p:nvSpPr>
        <p:spPr>
          <a:xfrm>
            <a:off x="6553080" y="6356520"/>
            <a:ext cx="2133360" cy="364679"/>
          </a:xfrm>
          <a:prstGeom prst="rect">
            <a:avLst/>
          </a:prstGeom>
          <a:noFill/>
          <a:ln>
            <a:noFill/>
          </a:ln>
        </p:spPr>
        <p:txBody>
          <a:bodyPr vert="horz" wrap="square" lIns="91440" tIns="45720" rIns="91440" bIns="45720" anchor="ctr" anchorCtr="0">
            <a:noAutofit/>
          </a:bodyPr>
          <a:lstStyle/>
          <a:p>
            <a:pPr lvl="0" algn="r"/>
            <a:fld id="{7FEBFAB1-D0BC-486A-BBFA-45250AD3675B}" type="slidenum">
              <a:rPr lang="en-US" sz="1200">
                <a:solidFill>
                  <a:srgbClr val="8B8B8B"/>
                </a:solidFill>
                <a:latin typeface="Calibri"/>
                <a:cs typeface="Tahoma" pitchFamily="2"/>
              </a:rPr>
              <a:t>21</a:t>
            </a:fld>
            <a:endParaRPr lang="en-US" sz="1200">
              <a:solidFill>
                <a:srgbClr val="8B8B8B"/>
              </a:solidFill>
              <a:latin typeface="Calibri"/>
              <a:cs typeface="Tahoma" pitchFamily="2"/>
            </a:endParaRPr>
          </a:p>
        </p:txBody>
      </p:sp>
      <p:sp>
        <p:nvSpPr>
          <p:cNvPr id="5" name="Rectangle 4">
            <a:extLst>
              <a:ext uri="{FF2B5EF4-FFF2-40B4-BE49-F238E27FC236}">
                <a16:creationId xmlns:a16="http://schemas.microsoft.com/office/drawing/2014/main" id="{52E74939-A072-EC1F-1A0B-E24A62123A77}"/>
              </a:ext>
            </a:extLst>
          </p:cNvPr>
          <p:cNvSpPr/>
          <p:nvPr/>
        </p:nvSpPr>
        <p:spPr bwMode="auto">
          <a:xfrm>
            <a:off x="0" y="12036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Hadoop Vs RDBMS</a:t>
            </a:r>
            <a:endParaRPr lang="en-IN" sz="4000" dirty="0">
              <a:solidFill>
                <a:schemeClr val="bg1"/>
              </a:solidFill>
              <a:latin typeface="Arial"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8505F-DE22-172A-A908-01E7A0678C54}"/>
              </a:ext>
            </a:extLst>
          </p:cNvPr>
          <p:cNvPicPr>
            <a:picLocks noChangeAspect="1"/>
          </p:cNvPicPr>
          <p:nvPr/>
        </p:nvPicPr>
        <p:blipFill>
          <a:blip r:embed="rId3">
            <a:lum/>
            <a:alphaModFix/>
          </a:blip>
          <a:srcRect/>
          <a:stretch>
            <a:fillRect/>
          </a:stretch>
        </p:blipFill>
        <p:spPr>
          <a:xfrm>
            <a:off x="1102860" y="1454040"/>
            <a:ext cx="6938280" cy="4809960"/>
          </a:xfrm>
          <a:prstGeom prst="rect">
            <a:avLst/>
          </a:prstGeom>
          <a:noFill/>
          <a:ln>
            <a:noFill/>
          </a:ln>
        </p:spPr>
      </p:pic>
      <p:sp>
        <p:nvSpPr>
          <p:cNvPr id="4" name="Rectangle 3">
            <a:extLst>
              <a:ext uri="{FF2B5EF4-FFF2-40B4-BE49-F238E27FC236}">
                <a16:creationId xmlns:a16="http://schemas.microsoft.com/office/drawing/2014/main" id="{6DA2BDAB-3321-6BC4-7F14-91B4B1B10BC0}"/>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a:t>Comparison between Relational and Non-Relational DB</a:t>
            </a:r>
            <a:endParaRPr lang="en-IN" sz="4000" dirty="0">
              <a:solidFill>
                <a:schemeClr val="bg1"/>
              </a:solidFill>
              <a:latin typeface="Arial" pitchFamily="34"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AF2BA8-777A-6DD8-7DC6-2A9064ABC342}"/>
              </a:ext>
            </a:extLst>
          </p:cNvPr>
          <p:cNvPicPr>
            <a:picLocks noChangeAspect="1"/>
          </p:cNvPicPr>
          <p:nvPr/>
        </p:nvPicPr>
        <p:blipFill>
          <a:blip r:embed="rId3">
            <a:lum/>
            <a:alphaModFix/>
          </a:blip>
          <a:srcRect/>
          <a:stretch>
            <a:fillRect/>
          </a:stretch>
        </p:blipFill>
        <p:spPr>
          <a:xfrm>
            <a:off x="1417680" y="1621080"/>
            <a:ext cx="6410160" cy="4426920"/>
          </a:xfrm>
          <a:prstGeom prst="rect">
            <a:avLst/>
          </a:prstGeom>
          <a:noFill/>
          <a:ln>
            <a:noFill/>
          </a:ln>
        </p:spPr>
      </p:pic>
      <p:sp>
        <p:nvSpPr>
          <p:cNvPr id="4" name="Rectangle 3">
            <a:extLst>
              <a:ext uri="{FF2B5EF4-FFF2-40B4-BE49-F238E27FC236}">
                <a16:creationId xmlns:a16="http://schemas.microsoft.com/office/drawing/2014/main" id="{089C4A8F-D92C-205D-693F-7E206806920C}"/>
              </a:ext>
            </a:extLst>
          </p:cNvPr>
          <p:cNvSpPr/>
          <p:nvPr/>
        </p:nvSpPr>
        <p:spPr bwMode="auto">
          <a:xfrm>
            <a:off x="0" y="12036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Big Data Analytics</a:t>
            </a:r>
            <a:endParaRPr lang="en-IN" sz="4000" dirty="0">
              <a:solidFill>
                <a:schemeClr val="bg1"/>
              </a:solidFill>
              <a:latin typeface="Arial"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AF86D-466F-F156-1936-CADA860D7FF5}"/>
              </a:ext>
            </a:extLst>
          </p:cNvPr>
          <p:cNvPicPr>
            <a:picLocks noChangeAspect="1"/>
          </p:cNvPicPr>
          <p:nvPr/>
        </p:nvPicPr>
        <p:blipFill>
          <a:blip r:embed="rId3">
            <a:lum/>
            <a:alphaModFix/>
          </a:blip>
          <a:srcRect/>
          <a:stretch>
            <a:fillRect/>
          </a:stretch>
        </p:blipFill>
        <p:spPr>
          <a:xfrm>
            <a:off x="1541160" y="1568519"/>
            <a:ext cx="6162840" cy="3772080"/>
          </a:xfrm>
          <a:prstGeom prst="rect">
            <a:avLst/>
          </a:prstGeom>
          <a:noFill/>
          <a:ln>
            <a:noFill/>
          </a:ln>
        </p:spPr>
      </p:pic>
      <p:sp>
        <p:nvSpPr>
          <p:cNvPr id="4" name="Rectangle 3">
            <a:extLst>
              <a:ext uri="{FF2B5EF4-FFF2-40B4-BE49-F238E27FC236}">
                <a16:creationId xmlns:a16="http://schemas.microsoft.com/office/drawing/2014/main" id="{C0D56930-95C2-A5A1-60F5-9FF618E367F4}"/>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Big Data use case</a:t>
            </a:r>
            <a:endParaRPr lang="en-IN" sz="4000" dirty="0">
              <a:solidFill>
                <a:schemeClr val="bg1"/>
              </a:solidFill>
              <a:latin typeface="Arial" pitchFamily="34" charset="0"/>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5CE8F-3D34-15F7-74DF-E2555A43107D}"/>
              </a:ext>
            </a:extLst>
          </p:cNvPr>
          <p:cNvPicPr>
            <a:picLocks noChangeAspect="1"/>
          </p:cNvPicPr>
          <p:nvPr/>
        </p:nvPicPr>
        <p:blipFill>
          <a:blip r:embed="rId3">
            <a:lum/>
            <a:alphaModFix/>
          </a:blip>
          <a:srcRect/>
          <a:stretch>
            <a:fillRect/>
          </a:stretch>
        </p:blipFill>
        <p:spPr>
          <a:xfrm>
            <a:off x="1355760" y="1544760"/>
            <a:ext cx="6534000" cy="3819600"/>
          </a:xfrm>
          <a:prstGeom prst="rect">
            <a:avLst/>
          </a:prstGeom>
          <a:noFill/>
          <a:ln>
            <a:noFill/>
          </a:ln>
        </p:spPr>
      </p:pic>
      <p:sp>
        <p:nvSpPr>
          <p:cNvPr id="4" name="Rectangle 3">
            <a:extLst>
              <a:ext uri="{FF2B5EF4-FFF2-40B4-BE49-F238E27FC236}">
                <a16:creationId xmlns:a16="http://schemas.microsoft.com/office/drawing/2014/main" id="{8534634C-DC41-B557-A536-7C69C39BE01E}"/>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Big Data Analytics Reference Architecture</a:t>
            </a:r>
            <a:endParaRPr lang="en-IN" sz="4000" dirty="0">
              <a:solidFill>
                <a:schemeClr val="bg1"/>
              </a:solidFill>
              <a:latin typeface="Arial" pitchFamily="34"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AC37D-63B2-2A3A-B084-6EE033E8E606}"/>
              </a:ext>
            </a:extLst>
          </p:cNvPr>
          <p:cNvPicPr>
            <a:picLocks noChangeAspect="1"/>
          </p:cNvPicPr>
          <p:nvPr/>
        </p:nvPicPr>
        <p:blipFill>
          <a:blip r:embed="rId3">
            <a:lum/>
            <a:alphaModFix/>
          </a:blip>
          <a:srcRect/>
          <a:stretch>
            <a:fillRect/>
          </a:stretch>
        </p:blipFill>
        <p:spPr>
          <a:xfrm>
            <a:off x="967680" y="1515960"/>
            <a:ext cx="6826679" cy="4172040"/>
          </a:xfrm>
          <a:prstGeom prst="rect">
            <a:avLst/>
          </a:prstGeom>
          <a:noFill/>
          <a:ln>
            <a:noFill/>
          </a:ln>
        </p:spPr>
      </p:pic>
      <p:sp>
        <p:nvSpPr>
          <p:cNvPr id="4" name="Rectangle 3">
            <a:extLst>
              <a:ext uri="{FF2B5EF4-FFF2-40B4-BE49-F238E27FC236}">
                <a16:creationId xmlns:a16="http://schemas.microsoft.com/office/drawing/2014/main" id="{15FC13D3-C605-129F-7775-C3F44284E35A}"/>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Non-Relational Reference Architecture</a:t>
            </a:r>
            <a:endParaRPr lang="en-IN" sz="4000" dirty="0">
              <a:solidFill>
                <a:schemeClr val="bg1"/>
              </a:solidFill>
              <a:latin typeface="Arial" pitchFamily="34" charset="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904A-8305-8757-FD40-A74392B5F768}"/>
              </a:ext>
            </a:extLst>
          </p:cNvPr>
          <p:cNvPicPr>
            <a:picLocks noChangeAspect="1"/>
          </p:cNvPicPr>
          <p:nvPr/>
        </p:nvPicPr>
        <p:blipFill>
          <a:blip r:embed="rId3">
            <a:lum/>
            <a:alphaModFix/>
          </a:blip>
          <a:srcRect/>
          <a:stretch>
            <a:fillRect/>
          </a:stretch>
        </p:blipFill>
        <p:spPr>
          <a:xfrm>
            <a:off x="1584360" y="1735199"/>
            <a:ext cx="6076800" cy="3438360"/>
          </a:xfrm>
          <a:prstGeom prst="rect">
            <a:avLst/>
          </a:prstGeom>
          <a:noFill/>
          <a:ln>
            <a:noFill/>
          </a:ln>
        </p:spPr>
      </p:pic>
      <p:sp>
        <p:nvSpPr>
          <p:cNvPr id="4" name="Rectangle 3">
            <a:extLst>
              <a:ext uri="{FF2B5EF4-FFF2-40B4-BE49-F238E27FC236}">
                <a16:creationId xmlns:a16="http://schemas.microsoft.com/office/drawing/2014/main" id="{FF7F832D-8F82-3D2E-2032-39AC99C1FFED}"/>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Big Data Design Principles</a:t>
            </a:r>
            <a:endParaRPr lang="en-IN" sz="4000" dirty="0">
              <a:solidFill>
                <a:schemeClr val="bg1"/>
              </a:solidFill>
              <a:latin typeface="Arial" pitchFamily="3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0D8C4-370F-734F-195A-E7DA2C5E7D1B}"/>
              </a:ext>
            </a:extLst>
          </p:cNvPr>
          <p:cNvPicPr>
            <a:picLocks noChangeAspect="1"/>
          </p:cNvPicPr>
          <p:nvPr/>
        </p:nvPicPr>
        <p:blipFill>
          <a:blip r:embed="rId3">
            <a:lum/>
            <a:alphaModFix/>
          </a:blip>
          <a:srcRect/>
          <a:stretch>
            <a:fillRect/>
          </a:stretch>
        </p:blipFill>
        <p:spPr>
          <a:xfrm>
            <a:off x="1274760" y="1682639"/>
            <a:ext cx="6696000" cy="3543480"/>
          </a:xfrm>
          <a:prstGeom prst="rect">
            <a:avLst/>
          </a:prstGeom>
          <a:noFill/>
          <a:ln>
            <a:noFill/>
          </a:ln>
        </p:spPr>
      </p:pic>
      <p:sp>
        <p:nvSpPr>
          <p:cNvPr id="4" name="Rectangle 3">
            <a:extLst>
              <a:ext uri="{FF2B5EF4-FFF2-40B4-BE49-F238E27FC236}">
                <a16:creationId xmlns:a16="http://schemas.microsoft.com/office/drawing/2014/main" id="{1762E5D6-A2FA-F207-EF5F-630BC3B9A13C}"/>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Why Hadoop</a:t>
            </a:r>
            <a:endParaRPr lang="en-IN" sz="4000" dirty="0">
              <a:solidFill>
                <a:schemeClr val="bg1"/>
              </a:solidFill>
              <a:latin typeface="Arial" pitchFamily="34"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AAE87-C661-326A-CDEB-658C3AF61F61}"/>
              </a:ext>
            </a:extLst>
          </p:cNvPr>
          <p:cNvPicPr>
            <a:picLocks noChangeAspect="1"/>
          </p:cNvPicPr>
          <p:nvPr/>
        </p:nvPicPr>
        <p:blipFill>
          <a:blip r:embed="rId3">
            <a:lum/>
            <a:alphaModFix/>
          </a:blip>
          <a:srcRect/>
          <a:stretch>
            <a:fillRect/>
          </a:stretch>
        </p:blipFill>
        <p:spPr>
          <a:xfrm>
            <a:off x="2979719" y="1497240"/>
            <a:ext cx="3286079" cy="3914640"/>
          </a:xfrm>
          <a:prstGeom prst="rect">
            <a:avLst/>
          </a:prstGeom>
          <a:noFill/>
          <a:ln>
            <a:noFill/>
          </a:ln>
        </p:spPr>
      </p:pic>
      <p:sp>
        <p:nvSpPr>
          <p:cNvPr id="4" name="Rectangle 3">
            <a:extLst>
              <a:ext uri="{FF2B5EF4-FFF2-40B4-BE49-F238E27FC236}">
                <a16:creationId xmlns:a16="http://schemas.microsoft.com/office/drawing/2014/main" id="{8D1F0E08-DD45-1E00-D661-C954E939C22B}"/>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Who Uses Hadoop</a:t>
            </a:r>
            <a:endParaRPr lang="en-IN" sz="4000" dirty="0">
              <a:solidFill>
                <a:schemeClr val="bg1"/>
              </a:solidFill>
              <a:latin typeface="Arial"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808263" y="3924300"/>
            <a:ext cx="5527475"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Big Data Growth Drivers</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1</a:t>
            </a:r>
          </a:p>
        </p:txBody>
      </p:sp>
    </p:spTree>
    <p:extLst>
      <p:ext uri="{BB962C8B-B14F-4D97-AF65-F5344CB8AC3E}">
        <p14:creationId xmlns:p14="http://schemas.microsoft.com/office/powerpoint/2010/main" val="88060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8C999-CF2A-5CA2-D03F-F878533E1D46}"/>
              </a:ext>
            </a:extLst>
          </p:cNvPr>
          <p:cNvPicPr>
            <a:picLocks noChangeAspect="1"/>
          </p:cNvPicPr>
          <p:nvPr/>
        </p:nvPicPr>
        <p:blipFill>
          <a:blip r:embed="rId3">
            <a:lum/>
            <a:alphaModFix/>
          </a:blip>
          <a:srcRect/>
          <a:stretch>
            <a:fillRect/>
          </a:stretch>
        </p:blipFill>
        <p:spPr>
          <a:xfrm>
            <a:off x="1450800" y="1625760"/>
            <a:ext cx="6343560" cy="3657600"/>
          </a:xfrm>
          <a:prstGeom prst="rect">
            <a:avLst/>
          </a:prstGeom>
          <a:noFill/>
          <a:ln>
            <a:noFill/>
          </a:ln>
        </p:spPr>
      </p:pic>
      <p:sp>
        <p:nvSpPr>
          <p:cNvPr id="4" name="Rectangle 3">
            <a:extLst>
              <a:ext uri="{FF2B5EF4-FFF2-40B4-BE49-F238E27FC236}">
                <a16:creationId xmlns:a16="http://schemas.microsoft.com/office/drawing/2014/main" id="{E19B8BE2-EF06-785B-05AC-AF2B86285ABE}"/>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Commodity Hardware</a:t>
            </a:r>
            <a:endParaRPr lang="en-IN" sz="4000" dirty="0">
              <a:solidFill>
                <a:schemeClr val="bg1"/>
              </a:solidFill>
              <a:latin typeface="Arial" pitchFamily="34"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63684-5AA5-0C66-38E9-201261029040}"/>
              </a:ext>
            </a:extLst>
          </p:cNvPr>
          <p:cNvPicPr>
            <a:picLocks noChangeAspect="1"/>
          </p:cNvPicPr>
          <p:nvPr/>
        </p:nvPicPr>
        <p:blipFill>
          <a:blip r:embed="rId3">
            <a:lum/>
            <a:alphaModFix/>
          </a:blip>
          <a:srcRect/>
          <a:stretch>
            <a:fillRect/>
          </a:stretch>
        </p:blipFill>
        <p:spPr>
          <a:xfrm>
            <a:off x="1460519" y="1663919"/>
            <a:ext cx="6324479" cy="3581279"/>
          </a:xfrm>
          <a:prstGeom prst="rect">
            <a:avLst/>
          </a:prstGeom>
          <a:noFill/>
          <a:ln>
            <a:noFill/>
          </a:ln>
        </p:spPr>
      </p:pic>
      <p:sp>
        <p:nvSpPr>
          <p:cNvPr id="4" name="Rectangle 3">
            <a:extLst>
              <a:ext uri="{FF2B5EF4-FFF2-40B4-BE49-F238E27FC236}">
                <a16:creationId xmlns:a16="http://schemas.microsoft.com/office/drawing/2014/main" id="{19F74478-7CBE-F1B3-A4DE-C13F047E732F}"/>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Goal of HDFS</a:t>
            </a:r>
            <a:endParaRPr lang="en-IN" sz="4000" dirty="0">
              <a:solidFill>
                <a:schemeClr val="bg1"/>
              </a:solidFill>
              <a:latin typeface="Arial" pitchFamily="34" charset="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0DD43-C569-79EB-3EE5-E2FA10EC09B9}"/>
              </a:ext>
            </a:extLst>
          </p:cNvPr>
          <p:cNvPicPr>
            <a:picLocks noChangeAspect="1"/>
          </p:cNvPicPr>
          <p:nvPr/>
        </p:nvPicPr>
        <p:blipFill>
          <a:blip r:embed="rId3">
            <a:lum/>
            <a:alphaModFix/>
          </a:blip>
          <a:srcRect/>
          <a:stretch>
            <a:fillRect/>
          </a:stretch>
        </p:blipFill>
        <p:spPr>
          <a:xfrm>
            <a:off x="1703160" y="1621080"/>
            <a:ext cx="5838840" cy="3666960"/>
          </a:xfrm>
          <a:prstGeom prst="rect">
            <a:avLst/>
          </a:prstGeom>
          <a:noFill/>
          <a:ln>
            <a:noFill/>
          </a:ln>
        </p:spPr>
      </p:pic>
      <p:sp>
        <p:nvSpPr>
          <p:cNvPr id="4" name="Rectangle 3">
            <a:extLst>
              <a:ext uri="{FF2B5EF4-FFF2-40B4-BE49-F238E27FC236}">
                <a16:creationId xmlns:a16="http://schemas.microsoft.com/office/drawing/2014/main" id="{047832AD-DCAA-EF98-1BC1-147DF215C386}"/>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Distributed File System</a:t>
            </a:r>
            <a:endParaRPr lang="en-IN" sz="4000" dirty="0">
              <a:solidFill>
                <a:schemeClr val="bg1"/>
              </a:solidFill>
              <a:latin typeface="Arial" pitchFamily="34"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83453" y="974979"/>
            <a:ext cx="6668086" cy="730969"/>
          </a:xfrm>
          <a:prstGeom prst="rect">
            <a:avLst/>
          </a:prstGeom>
        </p:spPr>
        <p:txBody>
          <a:bodyPr wrap="squar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Apache Hadoop Architecture</a:t>
            </a:r>
          </a:p>
        </p:txBody>
      </p:sp>
      <p:sp>
        <p:nvSpPr>
          <p:cNvPr id="22" name="Arrow: Pentagon 21">
            <a:extLst>
              <a:ext uri="{FF2B5EF4-FFF2-40B4-BE49-F238E27FC236}">
                <a16:creationId xmlns:a16="http://schemas.microsoft.com/office/drawing/2014/main" id="{BEE5EBAC-FBBB-4A01-99AE-AE58D1A169D8}"/>
              </a:ext>
            </a:extLst>
          </p:cNvPr>
          <p:cNvSpPr/>
          <p:nvPr/>
        </p:nvSpPr>
        <p:spPr>
          <a:xfrm>
            <a:off x="1745340" y="3123350"/>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A6870B1-BD59-427A-B863-B8538B8B06EC}"/>
              </a:ext>
            </a:extLst>
          </p:cNvPr>
          <p:cNvCxnSpPr>
            <a:cxnSpLocks/>
          </p:cNvCxnSpPr>
          <p:nvPr/>
        </p:nvCxnSpPr>
        <p:spPr>
          <a:xfrm>
            <a:off x="4498553" y="2951900"/>
            <a:ext cx="0" cy="2582240"/>
          </a:xfrm>
          <a:prstGeom prst="line">
            <a:avLst/>
          </a:prstGeom>
          <a:ln w="38100">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E84A795-A20A-40D9-9BBA-3B3769F27088}"/>
              </a:ext>
            </a:extLst>
          </p:cNvPr>
          <p:cNvSpPr/>
          <p:nvPr/>
        </p:nvSpPr>
        <p:spPr>
          <a:xfrm>
            <a:off x="4402194" y="3318079"/>
            <a:ext cx="201181" cy="182892"/>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F4B8940-B5F4-4885-8CD3-087D2E7264E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1857" y="3054817"/>
            <a:ext cx="1064933" cy="595856"/>
          </a:xfrm>
          <a:prstGeom prst="rect">
            <a:avLst/>
          </a:prstGeom>
        </p:spPr>
      </p:pic>
      <p:sp>
        <p:nvSpPr>
          <p:cNvPr id="26" name="Rectangle: Rounded Corners 25">
            <a:extLst>
              <a:ext uri="{FF2B5EF4-FFF2-40B4-BE49-F238E27FC236}">
                <a16:creationId xmlns:a16="http://schemas.microsoft.com/office/drawing/2014/main" id="{90C52843-5214-4018-A712-D305B1FBCA95}"/>
              </a:ext>
            </a:extLst>
          </p:cNvPr>
          <p:cNvSpPr/>
          <p:nvPr/>
        </p:nvSpPr>
        <p:spPr>
          <a:xfrm>
            <a:off x="3889014" y="2814642"/>
            <a:ext cx="1236005" cy="389517"/>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latin typeface="Abadi" panose="020B0604020104020204" pitchFamily="34" charset="0"/>
                <a:ea typeface="Open Sans" panose="020B0606030504020204" pitchFamily="34" charset="0"/>
                <a:cs typeface="Open Sans" panose="020B0606030504020204" pitchFamily="34" charset="0"/>
              </a:rPr>
              <a:t>HADOOP</a:t>
            </a:r>
          </a:p>
        </p:txBody>
      </p:sp>
      <p:cxnSp>
        <p:nvCxnSpPr>
          <p:cNvPr id="27" name="Straight Connector 26">
            <a:extLst>
              <a:ext uri="{FF2B5EF4-FFF2-40B4-BE49-F238E27FC236}">
                <a16:creationId xmlns:a16="http://schemas.microsoft.com/office/drawing/2014/main" id="{64D9953D-4584-467F-9D4A-74F767A3EED8}"/>
              </a:ext>
            </a:extLst>
          </p:cNvPr>
          <p:cNvCxnSpPr>
            <a:cxnSpLocks/>
          </p:cNvCxnSpPr>
          <p:nvPr/>
        </p:nvCxnSpPr>
        <p:spPr>
          <a:xfrm>
            <a:off x="3651311" y="3411081"/>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B52242E-FABB-43D1-8C0D-F5DC8E1ADAB2}"/>
              </a:ext>
            </a:extLst>
          </p:cNvPr>
          <p:cNvSpPr/>
          <p:nvPr/>
        </p:nvSpPr>
        <p:spPr>
          <a:xfrm>
            <a:off x="4440326" y="3343017"/>
            <a:ext cx="124918" cy="113562"/>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6BFB24F6-B86E-4DFA-A4E5-300997D25E17}"/>
              </a:ext>
            </a:extLst>
          </p:cNvPr>
          <p:cNvSpPr/>
          <p:nvPr/>
        </p:nvSpPr>
        <p:spPr>
          <a:xfrm flipH="1">
            <a:off x="5342964" y="3115649"/>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F9530A7-BE5C-4F0F-A03C-58292180DF2F}"/>
              </a:ext>
            </a:extLst>
          </p:cNvPr>
          <p:cNvCxnSpPr>
            <a:cxnSpLocks/>
          </p:cNvCxnSpPr>
          <p:nvPr/>
        </p:nvCxnSpPr>
        <p:spPr>
          <a:xfrm>
            <a:off x="4596159" y="3411081"/>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4A73854-ADDA-4D26-B9D2-8C86239065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8986" y="3073429"/>
            <a:ext cx="1619250" cy="561975"/>
          </a:xfrm>
          <a:prstGeom prst="rect">
            <a:avLst/>
          </a:prstGeom>
        </p:spPr>
      </p:pic>
      <p:sp>
        <p:nvSpPr>
          <p:cNvPr id="33" name="Rectangle 32">
            <a:extLst>
              <a:ext uri="{FF2B5EF4-FFF2-40B4-BE49-F238E27FC236}">
                <a16:creationId xmlns:a16="http://schemas.microsoft.com/office/drawing/2014/main" id="{79589D31-93D6-4CD1-8CD1-A00DC468FE6D}"/>
              </a:ext>
            </a:extLst>
          </p:cNvPr>
          <p:cNvSpPr/>
          <p:nvPr/>
        </p:nvSpPr>
        <p:spPr>
          <a:xfrm>
            <a:off x="587867" y="3795927"/>
            <a:ext cx="3687517"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A05190-2625-4509-B328-9B701F352E65}"/>
              </a:ext>
            </a:extLst>
          </p:cNvPr>
          <p:cNvSpPr/>
          <p:nvPr/>
        </p:nvSpPr>
        <p:spPr>
          <a:xfrm>
            <a:off x="4750869" y="3819822"/>
            <a:ext cx="3987645"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F18FB37-001F-45B3-8646-8627600EF57C}"/>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87037" y="4745834"/>
            <a:ext cx="490886" cy="490886"/>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2051EB5A-5E5D-4C25-AC49-0F45DACB5A1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9580" y="4745834"/>
            <a:ext cx="490886" cy="490886"/>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FBFCC892-18E8-4C3F-89BA-8D771434ABF3}"/>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710721" y="3997577"/>
            <a:ext cx="490886" cy="490886"/>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FCA977B6-7981-44EE-80E5-FF380C0B14B9}"/>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9580" y="3997577"/>
            <a:ext cx="490886" cy="490886"/>
          </a:xfrm>
          <a:prstGeom prst="rect">
            <a:avLst/>
          </a:prstGeom>
          <a:ln>
            <a:noFill/>
          </a:ln>
          <a:effectLst>
            <a:outerShdw blurRad="292100" dist="139700" dir="2700000" algn="tl" rotWithShape="0">
              <a:srgbClr val="333333">
                <a:alpha val="65000"/>
              </a:srgbClr>
            </a:outerShdw>
          </a:effectLst>
        </p:spPr>
      </p:pic>
      <p:cxnSp>
        <p:nvCxnSpPr>
          <p:cNvPr id="42" name="Straight Connector 41">
            <a:extLst>
              <a:ext uri="{FF2B5EF4-FFF2-40B4-BE49-F238E27FC236}">
                <a16:creationId xmlns:a16="http://schemas.microsoft.com/office/drawing/2014/main" id="{455686C2-85F0-460B-A2ED-51AD0E607FAC}"/>
              </a:ext>
            </a:extLst>
          </p:cNvPr>
          <p:cNvCxnSpPr>
            <a:stCxn id="41" idx="3"/>
            <a:endCxn id="36" idx="1"/>
          </p:cNvCxnSpPr>
          <p:nvPr/>
        </p:nvCxnSpPr>
        <p:spPr>
          <a:xfrm>
            <a:off x="1280466" y="4243020"/>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3A108E-7CC4-4B92-8B0E-AC92C552F072}"/>
              </a:ext>
            </a:extLst>
          </p:cNvPr>
          <p:cNvCxnSpPr>
            <a:cxnSpLocks/>
          </p:cNvCxnSpPr>
          <p:nvPr/>
        </p:nvCxnSpPr>
        <p:spPr>
          <a:xfrm flipH="1">
            <a:off x="1292308" y="4237056"/>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63866C6-54E2-4A02-90F3-C74E61AD0166}"/>
              </a:ext>
            </a:extLst>
          </p:cNvPr>
          <p:cNvSpPr/>
          <p:nvPr/>
        </p:nvSpPr>
        <p:spPr>
          <a:xfrm>
            <a:off x="1281675" y="4243020"/>
            <a:ext cx="417204" cy="74825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12C41FD-0683-439A-9865-D6A6FF94F61D}"/>
              </a:ext>
            </a:extLst>
          </p:cNvPr>
          <p:cNvSpPr/>
          <p:nvPr/>
        </p:nvSpPr>
        <p:spPr>
          <a:xfrm>
            <a:off x="2413591" y="4256119"/>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Storage:</a:t>
            </a:r>
          </a:p>
          <a:p>
            <a:pPr algn="ctr"/>
            <a:r>
              <a:rPr lang="en-US" sz="1100" dirty="0">
                <a:solidFill>
                  <a:schemeClr val="bg2">
                    <a:lumMod val="10000"/>
                  </a:schemeClr>
                </a:solidFill>
                <a:latin typeface="Abadi" panose="020B0604020104020204" pitchFamily="34" charset="0"/>
              </a:rPr>
              <a:t>Distributed File System </a:t>
            </a:r>
          </a:p>
        </p:txBody>
      </p:sp>
      <p:sp>
        <p:nvSpPr>
          <p:cNvPr id="56" name="Rectangle: Rounded Corners 55">
            <a:extLst>
              <a:ext uri="{FF2B5EF4-FFF2-40B4-BE49-F238E27FC236}">
                <a16:creationId xmlns:a16="http://schemas.microsoft.com/office/drawing/2014/main" id="{B45D02D6-9ECF-4DDD-835A-718032717EC8}"/>
              </a:ext>
            </a:extLst>
          </p:cNvPr>
          <p:cNvSpPr/>
          <p:nvPr/>
        </p:nvSpPr>
        <p:spPr>
          <a:xfrm>
            <a:off x="6851539" y="4290273"/>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Processing:</a:t>
            </a:r>
          </a:p>
          <a:p>
            <a:pPr algn="ctr"/>
            <a:r>
              <a:rPr lang="en-US" sz="1100" dirty="0">
                <a:solidFill>
                  <a:schemeClr val="bg2">
                    <a:lumMod val="10000"/>
                  </a:schemeClr>
                </a:solidFill>
                <a:latin typeface="Abadi" panose="020B0604020104020204" pitchFamily="34" charset="0"/>
              </a:rPr>
              <a:t>Allows parallel &amp; distributed processing</a:t>
            </a:r>
          </a:p>
        </p:txBody>
      </p:sp>
      <p:pic>
        <p:nvPicPr>
          <p:cNvPr id="57" name="Picture 56">
            <a:extLst>
              <a:ext uri="{FF2B5EF4-FFF2-40B4-BE49-F238E27FC236}">
                <a16:creationId xmlns:a16="http://schemas.microsoft.com/office/drawing/2014/main" id="{0C3EC201-FBC3-4217-BA86-DEE0B97630A9}"/>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819559" y="4304754"/>
            <a:ext cx="581192" cy="581192"/>
          </a:xfrm>
          <a:prstGeom prst="rect">
            <a:avLst/>
          </a:prstGeom>
        </p:spPr>
      </p:pic>
      <p:pic>
        <p:nvPicPr>
          <p:cNvPr id="58" name="Picture 57">
            <a:extLst>
              <a:ext uri="{FF2B5EF4-FFF2-40B4-BE49-F238E27FC236}">
                <a16:creationId xmlns:a16="http://schemas.microsoft.com/office/drawing/2014/main" id="{42A1EEB5-FDA1-48BD-BFFC-F18834668E92}"/>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4997178" y="4703608"/>
            <a:ext cx="482455" cy="482455"/>
          </a:xfrm>
          <a:prstGeom prst="rect">
            <a:avLst/>
          </a:prstGeom>
        </p:spPr>
      </p:pic>
      <p:pic>
        <p:nvPicPr>
          <p:cNvPr id="59" name="Picture 58">
            <a:extLst>
              <a:ext uri="{FF2B5EF4-FFF2-40B4-BE49-F238E27FC236}">
                <a16:creationId xmlns:a16="http://schemas.microsoft.com/office/drawing/2014/main" id="{35826054-E5B3-4513-A718-2BD26D952B43}"/>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4991024" y="3948544"/>
            <a:ext cx="473444" cy="473444"/>
          </a:xfrm>
          <a:prstGeom prst="rect">
            <a:avLst/>
          </a:prstGeom>
        </p:spPr>
      </p:pic>
      <p:cxnSp>
        <p:nvCxnSpPr>
          <p:cNvPr id="60" name="Connector: Elbow 59">
            <a:extLst>
              <a:ext uri="{FF2B5EF4-FFF2-40B4-BE49-F238E27FC236}">
                <a16:creationId xmlns:a16="http://schemas.microsoft.com/office/drawing/2014/main" id="{14AEDD43-E2FA-4E29-99CF-F01DA648543E}"/>
              </a:ext>
            </a:extLst>
          </p:cNvPr>
          <p:cNvCxnSpPr>
            <a:cxnSpLocks/>
            <a:stCxn id="59" idx="1"/>
            <a:endCxn id="58" idx="1"/>
          </p:cNvCxnSpPr>
          <p:nvPr/>
        </p:nvCxnSpPr>
        <p:spPr>
          <a:xfrm>
            <a:off x="5464468" y="4185266"/>
            <a:ext cx="15164" cy="759570"/>
          </a:xfrm>
          <a:prstGeom prst="bentConnector3">
            <a:avLst>
              <a:gd name="adj1" fmla="val 853759"/>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7F7A186-8A45-4B64-8BB5-3D89874234B1}"/>
              </a:ext>
            </a:extLst>
          </p:cNvPr>
          <p:cNvCxnSpPr>
            <a:cxnSpLocks/>
          </p:cNvCxnSpPr>
          <p:nvPr/>
        </p:nvCxnSpPr>
        <p:spPr>
          <a:xfrm>
            <a:off x="5595656" y="4573651"/>
            <a:ext cx="25057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9F455D6-4AF5-4A77-B9BB-AA551E21DCD2}"/>
              </a:ext>
            </a:extLst>
          </p:cNvPr>
          <p:cNvSpPr txBox="1"/>
          <p:nvPr/>
        </p:nvSpPr>
        <p:spPr>
          <a:xfrm>
            <a:off x="530056" y="2244913"/>
            <a:ext cx="7772398" cy="276999"/>
          </a:xfrm>
          <a:prstGeom prst="rect">
            <a:avLst/>
          </a:prstGeom>
          <a:noFill/>
        </p:spPr>
        <p:txBody>
          <a:bodyPr wrap="square">
            <a:spAutoFit/>
          </a:bodyPr>
          <a:lstStyle/>
          <a:p>
            <a:pPr algn="ct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Hadoop is a </a:t>
            </a:r>
            <a:r>
              <a:rPr lang="en-US" sz="1200" dirty="0">
                <a:solidFill>
                  <a:schemeClr val="accent2"/>
                </a:solidFill>
                <a:latin typeface="Abadi" panose="020B0604020104020204" pitchFamily="34" charset="0"/>
                <a:ea typeface="Open Sans" panose="020B0606030504020204" pitchFamily="34" charset="0"/>
                <a:cs typeface="Open Sans" panose="020B0606030504020204" pitchFamily="34" charset="0"/>
              </a:rPr>
              <a:t>framework</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that allows us to </a:t>
            </a:r>
            <a:r>
              <a:rPr lang="en-US" sz="1200" dirty="0">
                <a:solidFill>
                  <a:schemeClr val="accent2"/>
                </a:solidFill>
                <a:latin typeface="Abadi" panose="020B0604020104020204" pitchFamily="34" charset="0"/>
                <a:ea typeface="Open Sans" panose="020B0606030504020204" pitchFamily="34" charset="0"/>
                <a:cs typeface="Open Sans" panose="020B0606030504020204" pitchFamily="34" charset="0"/>
              </a:rPr>
              <a:t>store</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and </a:t>
            </a:r>
            <a:r>
              <a:rPr lang="en-US" sz="1200" dirty="0">
                <a:solidFill>
                  <a:schemeClr val="accent2"/>
                </a:solidFill>
                <a:latin typeface="Abadi" panose="020B0604020104020204" pitchFamily="34" charset="0"/>
                <a:ea typeface="Open Sans" panose="020B0606030504020204" pitchFamily="34" charset="0"/>
                <a:cs typeface="Open Sans" panose="020B0606030504020204" pitchFamily="34" charset="0"/>
              </a:rPr>
              <a:t>process</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large data sets in </a:t>
            </a:r>
            <a:r>
              <a:rPr lang="en-US" sz="1200" dirty="0">
                <a:solidFill>
                  <a:schemeClr val="accent2"/>
                </a:solidFill>
                <a:latin typeface="Abadi" panose="020B0604020104020204" pitchFamily="34" charset="0"/>
                <a:ea typeface="Open Sans" panose="020B0606030504020204" pitchFamily="34" charset="0"/>
                <a:cs typeface="Open Sans" panose="020B0606030504020204" pitchFamily="34" charset="0"/>
              </a:rPr>
              <a:t>parallel </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and </a:t>
            </a:r>
            <a:r>
              <a:rPr lang="en-US" sz="1200" dirty="0">
                <a:solidFill>
                  <a:schemeClr val="accent2"/>
                </a:solidFill>
                <a:latin typeface="Abadi" panose="020B0604020104020204" pitchFamily="34" charset="0"/>
                <a:ea typeface="Open Sans" panose="020B0606030504020204" pitchFamily="34" charset="0"/>
                <a:cs typeface="Open Sans" panose="020B0606030504020204" pitchFamily="34" charset="0"/>
              </a:rPr>
              <a:t>distributed</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fashion </a:t>
            </a:r>
          </a:p>
        </p:txBody>
      </p:sp>
    </p:spTree>
    <p:extLst>
      <p:ext uri="{BB962C8B-B14F-4D97-AF65-F5344CB8AC3E}">
        <p14:creationId xmlns:p14="http://schemas.microsoft.com/office/powerpoint/2010/main" val="569059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26945-B42F-32C9-5E37-B66ACECBF17B}"/>
              </a:ext>
            </a:extLst>
          </p:cNvPr>
          <p:cNvPicPr>
            <a:picLocks noChangeAspect="1"/>
          </p:cNvPicPr>
          <p:nvPr/>
        </p:nvPicPr>
        <p:blipFill>
          <a:blip r:embed="rId3">
            <a:lum/>
            <a:alphaModFix/>
          </a:blip>
          <a:srcRect/>
          <a:stretch>
            <a:fillRect/>
          </a:stretch>
        </p:blipFill>
        <p:spPr>
          <a:xfrm>
            <a:off x="775576" y="1520999"/>
            <a:ext cx="7805716" cy="4640650"/>
          </a:xfrm>
          <a:prstGeom prst="rect">
            <a:avLst/>
          </a:prstGeom>
          <a:noFill/>
          <a:ln>
            <a:noFill/>
          </a:ln>
        </p:spPr>
      </p:pic>
      <p:sp>
        <p:nvSpPr>
          <p:cNvPr id="4" name="Rectangle 3">
            <a:extLst>
              <a:ext uri="{FF2B5EF4-FFF2-40B4-BE49-F238E27FC236}">
                <a16:creationId xmlns:a16="http://schemas.microsoft.com/office/drawing/2014/main" id="{1B1C8CC5-0385-3C62-6B61-60607D98AAB8}"/>
              </a:ext>
            </a:extLst>
          </p:cNvPr>
          <p:cNvSpPr/>
          <p:nvPr/>
        </p:nvSpPr>
        <p:spPr bwMode="auto">
          <a:xfrm>
            <a:off x="5076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HDFS </a:t>
            </a:r>
            <a:r>
              <a:rPr lang="en-US" sz="4000" dirty="0" err="1"/>
              <a:t>Architectue</a:t>
            </a:r>
            <a:endParaRPr lang="en-IN" sz="4000" dirty="0">
              <a:solidFill>
                <a:schemeClr val="bg1"/>
              </a:solidFill>
              <a:latin typeface="Arial" pitchFamily="34" charset="0"/>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pic>
        <p:nvPicPr>
          <p:cNvPr id="3" name="Picture 2">
            <a:extLst>
              <a:ext uri="{FF2B5EF4-FFF2-40B4-BE49-F238E27FC236}">
                <a16:creationId xmlns:a16="http://schemas.microsoft.com/office/drawing/2014/main" id="{D8CCAB50-5E30-4D15-97CE-95976486693C}"/>
              </a:ext>
            </a:extLst>
          </p:cNvPr>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3350" y="920142"/>
            <a:ext cx="848470" cy="214575"/>
          </a:xfrm>
          <a:prstGeom prst="rect">
            <a:avLst/>
          </a:prstGeom>
        </p:spPr>
      </p:pic>
      <p:sp>
        <p:nvSpPr>
          <p:cNvPr id="5" name="Rectangle 4">
            <a:extLst>
              <a:ext uri="{FF2B5EF4-FFF2-40B4-BE49-F238E27FC236}">
                <a16:creationId xmlns:a16="http://schemas.microsoft.com/office/drawing/2014/main" id="{F4259125-2C56-4045-B93D-88AFE1EEDFC3}"/>
              </a:ext>
            </a:extLst>
          </p:cNvPr>
          <p:cNvSpPr/>
          <p:nvPr/>
        </p:nvSpPr>
        <p:spPr>
          <a:xfrm>
            <a:off x="1575026" y="3924300"/>
            <a:ext cx="5993949"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Hadoop Core Components</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4</a:t>
            </a:r>
          </a:p>
        </p:txBody>
      </p:sp>
      <p:pic>
        <p:nvPicPr>
          <p:cNvPr id="4" name="Picture 3" descr="A picture containing text&#10;&#10;Description automatically generated">
            <a:extLst>
              <a:ext uri="{FF2B5EF4-FFF2-40B4-BE49-F238E27FC236}">
                <a16:creationId xmlns:a16="http://schemas.microsoft.com/office/drawing/2014/main" id="{3531D112-66AA-4BB1-8A22-56CA5BB7A6A3}"/>
              </a:ext>
            </a:extLst>
          </p:cNvPr>
          <p:cNvPicPr>
            <a:picLocks noChangeAspect="1"/>
          </p:cNvPicPr>
          <p:nvPr/>
        </p:nvPicPr>
        <p:blipFill rotWithShape="1">
          <a:blip r:embed="rId4">
            <a:extLst>
              <a:ext uri="{28A0092B-C50C-407E-A947-70E740481C1C}">
                <a14:useLocalDpi xmlns:a14="http://schemas.microsoft.com/office/drawing/2010/main" val="0"/>
              </a:ext>
            </a:extLst>
          </a:blip>
          <a:srcRect t="91818" b="-1"/>
          <a:stretch/>
        </p:blipFill>
        <p:spPr>
          <a:xfrm>
            <a:off x="-171450" y="5562600"/>
            <a:ext cx="9315450" cy="438150"/>
          </a:xfrm>
          <a:prstGeom prst="rect">
            <a:avLst/>
          </a:prstGeom>
        </p:spPr>
      </p:pic>
    </p:spTree>
    <p:extLst>
      <p:ext uri="{BB962C8B-B14F-4D97-AF65-F5344CB8AC3E}">
        <p14:creationId xmlns:p14="http://schemas.microsoft.com/office/powerpoint/2010/main" val="270702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63" name="Arrow: Pentagon 62">
            <a:extLst>
              <a:ext uri="{FF2B5EF4-FFF2-40B4-BE49-F238E27FC236}">
                <a16:creationId xmlns:a16="http://schemas.microsoft.com/office/drawing/2014/main" id="{C930E983-0BCA-4965-800F-879CA30F372E}"/>
              </a:ext>
            </a:extLst>
          </p:cNvPr>
          <p:cNvSpPr/>
          <p:nvPr/>
        </p:nvSpPr>
        <p:spPr>
          <a:xfrm>
            <a:off x="1642671" y="2446779"/>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456B3FE-24D7-4048-8CD9-6AA518815D24}"/>
              </a:ext>
            </a:extLst>
          </p:cNvPr>
          <p:cNvSpPr/>
          <p:nvPr/>
        </p:nvSpPr>
        <p:spPr>
          <a:xfrm>
            <a:off x="4299525" y="2641508"/>
            <a:ext cx="201181" cy="182892"/>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6564435-E5B5-4A25-9562-3AB2B98D467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9187" y="2378245"/>
            <a:ext cx="1064933" cy="595856"/>
          </a:xfrm>
          <a:prstGeom prst="rect">
            <a:avLst/>
          </a:prstGeom>
        </p:spPr>
      </p:pic>
      <p:cxnSp>
        <p:nvCxnSpPr>
          <p:cNvPr id="67" name="Straight Connector 66">
            <a:extLst>
              <a:ext uri="{FF2B5EF4-FFF2-40B4-BE49-F238E27FC236}">
                <a16:creationId xmlns:a16="http://schemas.microsoft.com/office/drawing/2014/main" id="{FAE4298F-6A22-4A8F-A47E-9B12FA185627}"/>
              </a:ext>
            </a:extLst>
          </p:cNvPr>
          <p:cNvCxnSpPr>
            <a:cxnSpLocks/>
          </p:cNvCxnSpPr>
          <p:nvPr/>
        </p:nvCxnSpPr>
        <p:spPr>
          <a:xfrm>
            <a:off x="3548642" y="2734510"/>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5BE689D-9A2F-496C-B029-0E79A7D0E77C}"/>
              </a:ext>
            </a:extLst>
          </p:cNvPr>
          <p:cNvSpPr/>
          <p:nvPr/>
        </p:nvSpPr>
        <p:spPr>
          <a:xfrm>
            <a:off x="4337657" y="2666446"/>
            <a:ext cx="124918" cy="113562"/>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Pentagon 68">
            <a:extLst>
              <a:ext uri="{FF2B5EF4-FFF2-40B4-BE49-F238E27FC236}">
                <a16:creationId xmlns:a16="http://schemas.microsoft.com/office/drawing/2014/main" id="{58D77132-982D-4900-95B0-0B01F302D98C}"/>
              </a:ext>
            </a:extLst>
          </p:cNvPr>
          <p:cNvSpPr/>
          <p:nvPr/>
        </p:nvSpPr>
        <p:spPr>
          <a:xfrm flipH="1">
            <a:off x="5240295" y="2439077"/>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32C57B54-DF9B-48A6-A486-C5CDBF102FB1}"/>
              </a:ext>
            </a:extLst>
          </p:cNvPr>
          <p:cNvCxnSpPr>
            <a:cxnSpLocks/>
          </p:cNvCxnSpPr>
          <p:nvPr/>
        </p:nvCxnSpPr>
        <p:spPr>
          <a:xfrm>
            <a:off x="4493489" y="2734510"/>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F4E1EDB4-CA29-4128-A933-1AA1CBC5B14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6316" y="2396858"/>
            <a:ext cx="1619250" cy="561975"/>
          </a:xfrm>
          <a:prstGeom prst="rect">
            <a:avLst/>
          </a:prstGeom>
        </p:spPr>
      </p:pic>
      <p:sp>
        <p:nvSpPr>
          <p:cNvPr id="72" name="Rectangle 71">
            <a:extLst>
              <a:ext uri="{FF2B5EF4-FFF2-40B4-BE49-F238E27FC236}">
                <a16:creationId xmlns:a16="http://schemas.microsoft.com/office/drawing/2014/main" id="{FE9D9155-4FC4-41D5-B936-1FB39307BF2E}"/>
              </a:ext>
            </a:extLst>
          </p:cNvPr>
          <p:cNvSpPr/>
          <p:nvPr/>
        </p:nvSpPr>
        <p:spPr>
          <a:xfrm>
            <a:off x="485198" y="3119355"/>
            <a:ext cx="3687517"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2B89211-5CB0-4D9D-AE7C-E26779163CFE}"/>
              </a:ext>
            </a:extLst>
          </p:cNvPr>
          <p:cNvSpPr/>
          <p:nvPr/>
        </p:nvSpPr>
        <p:spPr>
          <a:xfrm>
            <a:off x="4648200" y="3143250"/>
            <a:ext cx="3987645"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D4F9305-86D0-4B42-B989-3CA0BC5768B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584367" y="4069263"/>
            <a:ext cx="490886" cy="490886"/>
          </a:xfrm>
          <a:prstGeom prst="rect">
            <a:avLst/>
          </a:prstGeom>
          <a:ln>
            <a:noFill/>
          </a:ln>
          <a:effectLst>
            <a:outerShdw blurRad="292100" dist="139700" dir="2700000" algn="tl" rotWithShape="0">
              <a:srgbClr val="333333">
                <a:alpha val="65000"/>
              </a:srgbClr>
            </a:outerShdw>
          </a:effectLst>
        </p:spPr>
      </p:pic>
      <p:pic>
        <p:nvPicPr>
          <p:cNvPr id="75" name="Picture 74">
            <a:extLst>
              <a:ext uri="{FF2B5EF4-FFF2-40B4-BE49-F238E27FC236}">
                <a16:creationId xmlns:a16="http://schemas.microsoft.com/office/drawing/2014/main" id="{A15FAD4E-5A48-4BB5-8489-6BF3C93E19E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86910" y="4069263"/>
            <a:ext cx="490886" cy="490886"/>
          </a:xfrm>
          <a:prstGeom prst="rect">
            <a:avLst/>
          </a:prstGeom>
          <a:ln>
            <a:noFill/>
          </a:ln>
          <a:effectLst>
            <a:outerShdw blurRad="292100" dist="139700" dir="2700000" algn="tl" rotWithShape="0">
              <a:srgbClr val="333333">
                <a:alpha val="65000"/>
              </a:srgbClr>
            </a:outerShdw>
          </a:effectLst>
        </p:spPr>
      </p:pic>
      <p:pic>
        <p:nvPicPr>
          <p:cNvPr id="76" name="Picture 75">
            <a:extLst>
              <a:ext uri="{FF2B5EF4-FFF2-40B4-BE49-F238E27FC236}">
                <a16:creationId xmlns:a16="http://schemas.microsoft.com/office/drawing/2014/main" id="{E31A8783-D8C5-46F5-BA62-BA5376E59F6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08051" y="3321005"/>
            <a:ext cx="490886" cy="490886"/>
          </a:xfrm>
          <a:prstGeom prst="rect">
            <a:avLst/>
          </a:prstGeom>
          <a:ln>
            <a:noFill/>
          </a:ln>
          <a:effectLst>
            <a:outerShdw blurRad="292100" dist="139700" dir="2700000" algn="tl" rotWithShape="0">
              <a:srgbClr val="333333">
                <a:alpha val="65000"/>
              </a:srgbClr>
            </a:outerShdw>
          </a:effectLst>
        </p:spPr>
      </p:pic>
      <p:pic>
        <p:nvPicPr>
          <p:cNvPr id="77" name="Picture 76">
            <a:extLst>
              <a:ext uri="{FF2B5EF4-FFF2-40B4-BE49-F238E27FC236}">
                <a16:creationId xmlns:a16="http://schemas.microsoft.com/office/drawing/2014/main" id="{3A840CE6-10DC-4347-ADC0-1BC6C15B512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86910" y="3321005"/>
            <a:ext cx="490886" cy="490886"/>
          </a:xfrm>
          <a:prstGeom prst="rect">
            <a:avLst/>
          </a:prstGeom>
          <a:ln>
            <a:noFill/>
          </a:ln>
          <a:effectLst>
            <a:outerShdw blurRad="292100" dist="139700" dir="2700000" algn="tl" rotWithShape="0">
              <a:srgbClr val="333333">
                <a:alpha val="65000"/>
              </a:srgbClr>
            </a:outerShdw>
          </a:effectLst>
        </p:spPr>
      </p:pic>
      <p:cxnSp>
        <p:nvCxnSpPr>
          <p:cNvPr id="78" name="Straight Connector 77">
            <a:extLst>
              <a:ext uri="{FF2B5EF4-FFF2-40B4-BE49-F238E27FC236}">
                <a16:creationId xmlns:a16="http://schemas.microsoft.com/office/drawing/2014/main" id="{00348B9A-41D2-4969-8B91-76165004979F}"/>
              </a:ext>
            </a:extLst>
          </p:cNvPr>
          <p:cNvCxnSpPr>
            <a:stCxn id="77" idx="3"/>
            <a:endCxn id="74" idx="1"/>
          </p:cNvCxnSpPr>
          <p:nvPr/>
        </p:nvCxnSpPr>
        <p:spPr>
          <a:xfrm>
            <a:off x="1177796" y="3566448"/>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14C7A21-D6B3-424A-BBD7-604EEC61CA28}"/>
              </a:ext>
            </a:extLst>
          </p:cNvPr>
          <p:cNvCxnSpPr>
            <a:cxnSpLocks/>
          </p:cNvCxnSpPr>
          <p:nvPr/>
        </p:nvCxnSpPr>
        <p:spPr>
          <a:xfrm flipH="1">
            <a:off x="1189638" y="3560484"/>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6C1E7B5-503E-4398-AADB-2B35C71CA78F}"/>
              </a:ext>
            </a:extLst>
          </p:cNvPr>
          <p:cNvSpPr/>
          <p:nvPr/>
        </p:nvSpPr>
        <p:spPr>
          <a:xfrm>
            <a:off x="1179005" y="3566448"/>
            <a:ext cx="417204" cy="74825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BCA2282E-8C67-45B5-8299-25607AD60796}"/>
              </a:ext>
            </a:extLst>
          </p:cNvPr>
          <p:cNvSpPr/>
          <p:nvPr/>
        </p:nvSpPr>
        <p:spPr>
          <a:xfrm>
            <a:off x="2310922" y="3579548"/>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Storage:</a:t>
            </a:r>
          </a:p>
          <a:p>
            <a:pPr algn="ctr"/>
            <a:r>
              <a:rPr lang="en-US" sz="1100" dirty="0">
                <a:solidFill>
                  <a:schemeClr val="bg2">
                    <a:lumMod val="10000"/>
                  </a:schemeClr>
                </a:solidFill>
                <a:latin typeface="Abadi" panose="020B0604020104020204" pitchFamily="34" charset="0"/>
              </a:rPr>
              <a:t>Distributed File System </a:t>
            </a:r>
          </a:p>
        </p:txBody>
      </p:sp>
      <p:sp>
        <p:nvSpPr>
          <p:cNvPr id="82" name="Rectangle: Rounded Corners 81">
            <a:extLst>
              <a:ext uri="{FF2B5EF4-FFF2-40B4-BE49-F238E27FC236}">
                <a16:creationId xmlns:a16="http://schemas.microsoft.com/office/drawing/2014/main" id="{B041C29C-54CD-40A4-B669-A6BE6B59BE84}"/>
              </a:ext>
            </a:extLst>
          </p:cNvPr>
          <p:cNvSpPr/>
          <p:nvPr/>
        </p:nvSpPr>
        <p:spPr>
          <a:xfrm>
            <a:off x="6748870" y="3613701"/>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Processing:</a:t>
            </a:r>
          </a:p>
          <a:p>
            <a:pPr algn="ctr"/>
            <a:r>
              <a:rPr lang="en-US" sz="1100" dirty="0">
                <a:solidFill>
                  <a:schemeClr val="bg2">
                    <a:lumMod val="10000"/>
                  </a:schemeClr>
                </a:solidFill>
                <a:latin typeface="Abadi" panose="020B0604020104020204" pitchFamily="34" charset="0"/>
              </a:rPr>
              <a:t>Allows parallel &amp; distributed processing</a:t>
            </a:r>
          </a:p>
        </p:txBody>
      </p:sp>
      <p:pic>
        <p:nvPicPr>
          <p:cNvPr id="83" name="Picture 82">
            <a:extLst>
              <a:ext uri="{FF2B5EF4-FFF2-40B4-BE49-F238E27FC236}">
                <a16:creationId xmlns:a16="http://schemas.microsoft.com/office/drawing/2014/main" id="{F770676E-7C8A-4B8E-BED0-8359E612BB1E}"/>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716889" y="3628183"/>
            <a:ext cx="581192" cy="581192"/>
          </a:xfrm>
          <a:prstGeom prst="rect">
            <a:avLst/>
          </a:prstGeom>
        </p:spPr>
      </p:pic>
      <p:pic>
        <p:nvPicPr>
          <p:cNvPr id="84" name="Picture 83">
            <a:extLst>
              <a:ext uri="{FF2B5EF4-FFF2-40B4-BE49-F238E27FC236}">
                <a16:creationId xmlns:a16="http://schemas.microsoft.com/office/drawing/2014/main" id="{AE8A897C-F4AA-422D-A9DB-EC8CC364F326}"/>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4894508" y="4027037"/>
            <a:ext cx="482455" cy="482455"/>
          </a:xfrm>
          <a:prstGeom prst="rect">
            <a:avLst/>
          </a:prstGeom>
        </p:spPr>
      </p:pic>
      <p:pic>
        <p:nvPicPr>
          <p:cNvPr id="85" name="Picture 84">
            <a:extLst>
              <a:ext uri="{FF2B5EF4-FFF2-40B4-BE49-F238E27FC236}">
                <a16:creationId xmlns:a16="http://schemas.microsoft.com/office/drawing/2014/main" id="{8963EC58-71A8-497B-86A0-A5B78842D196}"/>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4888355" y="3271973"/>
            <a:ext cx="473444" cy="473444"/>
          </a:xfrm>
          <a:prstGeom prst="rect">
            <a:avLst/>
          </a:prstGeom>
        </p:spPr>
      </p:pic>
      <p:cxnSp>
        <p:nvCxnSpPr>
          <p:cNvPr id="86" name="Connector: Elbow 85">
            <a:extLst>
              <a:ext uri="{FF2B5EF4-FFF2-40B4-BE49-F238E27FC236}">
                <a16:creationId xmlns:a16="http://schemas.microsoft.com/office/drawing/2014/main" id="{7B47DB27-2A95-4CA2-B1FB-A2EB11F3C9C2}"/>
              </a:ext>
            </a:extLst>
          </p:cNvPr>
          <p:cNvCxnSpPr>
            <a:cxnSpLocks/>
            <a:stCxn id="85" idx="1"/>
            <a:endCxn id="84" idx="1"/>
          </p:cNvCxnSpPr>
          <p:nvPr/>
        </p:nvCxnSpPr>
        <p:spPr>
          <a:xfrm>
            <a:off x="5361799" y="3508695"/>
            <a:ext cx="15164" cy="759570"/>
          </a:xfrm>
          <a:prstGeom prst="bentConnector3">
            <a:avLst>
              <a:gd name="adj1" fmla="val 853759"/>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7975341-4E2D-477D-AB36-C9A53A799C5B}"/>
              </a:ext>
            </a:extLst>
          </p:cNvPr>
          <p:cNvCxnSpPr>
            <a:cxnSpLocks/>
          </p:cNvCxnSpPr>
          <p:nvPr/>
        </p:nvCxnSpPr>
        <p:spPr>
          <a:xfrm>
            <a:off x="5492986" y="3897079"/>
            <a:ext cx="25057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A5FA45F-02CD-46D2-9E55-203947AE1CD2}"/>
              </a:ext>
            </a:extLst>
          </p:cNvPr>
          <p:cNvSpPr/>
          <p:nvPr/>
        </p:nvSpPr>
        <p:spPr>
          <a:xfrm>
            <a:off x="1534173" y="1316219"/>
            <a:ext cx="5993949"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Hadoop Core Components</a:t>
            </a:r>
          </a:p>
        </p:txBody>
      </p:sp>
    </p:spTree>
    <p:extLst>
      <p:ext uri="{BB962C8B-B14F-4D97-AF65-F5344CB8AC3E}">
        <p14:creationId xmlns:p14="http://schemas.microsoft.com/office/powerpoint/2010/main" val="264562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63" name="Arrow: Pentagon 62">
            <a:extLst>
              <a:ext uri="{FF2B5EF4-FFF2-40B4-BE49-F238E27FC236}">
                <a16:creationId xmlns:a16="http://schemas.microsoft.com/office/drawing/2014/main" id="{C930E983-0BCA-4965-800F-879CA30F372E}"/>
              </a:ext>
            </a:extLst>
          </p:cNvPr>
          <p:cNvSpPr/>
          <p:nvPr/>
        </p:nvSpPr>
        <p:spPr>
          <a:xfrm>
            <a:off x="1642671" y="2446779"/>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456B3FE-24D7-4048-8CD9-6AA518815D24}"/>
              </a:ext>
            </a:extLst>
          </p:cNvPr>
          <p:cNvSpPr/>
          <p:nvPr/>
        </p:nvSpPr>
        <p:spPr>
          <a:xfrm>
            <a:off x="4299525" y="2641508"/>
            <a:ext cx="201181" cy="182892"/>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6564435-E5B5-4A25-9562-3AB2B98D467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9187" y="2378245"/>
            <a:ext cx="1064933" cy="595856"/>
          </a:xfrm>
          <a:prstGeom prst="rect">
            <a:avLst/>
          </a:prstGeom>
        </p:spPr>
      </p:pic>
      <p:cxnSp>
        <p:nvCxnSpPr>
          <p:cNvPr id="67" name="Straight Connector 66">
            <a:extLst>
              <a:ext uri="{FF2B5EF4-FFF2-40B4-BE49-F238E27FC236}">
                <a16:creationId xmlns:a16="http://schemas.microsoft.com/office/drawing/2014/main" id="{FAE4298F-6A22-4A8F-A47E-9B12FA185627}"/>
              </a:ext>
            </a:extLst>
          </p:cNvPr>
          <p:cNvCxnSpPr>
            <a:cxnSpLocks/>
          </p:cNvCxnSpPr>
          <p:nvPr/>
        </p:nvCxnSpPr>
        <p:spPr>
          <a:xfrm>
            <a:off x="3548642" y="2734510"/>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5BE689D-9A2F-496C-B029-0E79A7D0E77C}"/>
              </a:ext>
            </a:extLst>
          </p:cNvPr>
          <p:cNvSpPr/>
          <p:nvPr/>
        </p:nvSpPr>
        <p:spPr>
          <a:xfrm>
            <a:off x="4337657" y="2666446"/>
            <a:ext cx="124918" cy="113562"/>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Pentagon 68">
            <a:extLst>
              <a:ext uri="{FF2B5EF4-FFF2-40B4-BE49-F238E27FC236}">
                <a16:creationId xmlns:a16="http://schemas.microsoft.com/office/drawing/2014/main" id="{58D77132-982D-4900-95B0-0B01F302D98C}"/>
              </a:ext>
            </a:extLst>
          </p:cNvPr>
          <p:cNvSpPr/>
          <p:nvPr/>
        </p:nvSpPr>
        <p:spPr>
          <a:xfrm flipH="1">
            <a:off x="5240295" y="2439077"/>
            <a:ext cx="1917265" cy="572350"/>
          </a:xfrm>
          <a:prstGeom prst="homePlate">
            <a:avLst/>
          </a:prstGeom>
          <a:solidFill>
            <a:schemeClr val="tx2">
              <a:lumMod val="20000"/>
              <a:lumOff val="80000"/>
            </a:schemeClr>
          </a:solidFill>
          <a:ln w="381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32C57B54-DF9B-48A6-A486-C5CDBF102FB1}"/>
              </a:ext>
            </a:extLst>
          </p:cNvPr>
          <p:cNvCxnSpPr>
            <a:cxnSpLocks/>
          </p:cNvCxnSpPr>
          <p:nvPr/>
        </p:nvCxnSpPr>
        <p:spPr>
          <a:xfrm>
            <a:off x="4493489" y="2734510"/>
            <a:ext cx="764944" cy="0"/>
          </a:xfrm>
          <a:prstGeom prst="line">
            <a:avLst/>
          </a:prstGeom>
          <a:ln w="38100">
            <a:solidFill>
              <a:srgbClr val="333F50"/>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F4E1EDB4-CA29-4128-A933-1AA1CBC5B14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6316" y="2396858"/>
            <a:ext cx="1619250" cy="561975"/>
          </a:xfrm>
          <a:prstGeom prst="rect">
            <a:avLst/>
          </a:prstGeom>
        </p:spPr>
      </p:pic>
      <p:sp>
        <p:nvSpPr>
          <p:cNvPr id="72" name="Rectangle 71">
            <a:extLst>
              <a:ext uri="{FF2B5EF4-FFF2-40B4-BE49-F238E27FC236}">
                <a16:creationId xmlns:a16="http://schemas.microsoft.com/office/drawing/2014/main" id="{FE9D9155-4FC4-41D5-B936-1FB39307BF2E}"/>
              </a:ext>
            </a:extLst>
          </p:cNvPr>
          <p:cNvSpPr/>
          <p:nvPr/>
        </p:nvSpPr>
        <p:spPr>
          <a:xfrm>
            <a:off x="485198" y="3119355"/>
            <a:ext cx="3687517"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2B89211-5CB0-4D9D-AE7C-E26779163CFE}"/>
              </a:ext>
            </a:extLst>
          </p:cNvPr>
          <p:cNvSpPr/>
          <p:nvPr/>
        </p:nvSpPr>
        <p:spPr>
          <a:xfrm>
            <a:off x="4648200" y="3143250"/>
            <a:ext cx="3987645" cy="163502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D4F9305-86D0-4B42-B989-3CA0BC5768B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584367" y="4069263"/>
            <a:ext cx="490886" cy="490886"/>
          </a:xfrm>
          <a:prstGeom prst="rect">
            <a:avLst/>
          </a:prstGeom>
          <a:ln>
            <a:noFill/>
          </a:ln>
          <a:effectLst>
            <a:outerShdw blurRad="292100" dist="139700" dir="2700000" algn="tl" rotWithShape="0">
              <a:srgbClr val="333333">
                <a:alpha val="65000"/>
              </a:srgbClr>
            </a:outerShdw>
          </a:effectLst>
        </p:spPr>
      </p:pic>
      <p:pic>
        <p:nvPicPr>
          <p:cNvPr id="75" name="Picture 74">
            <a:extLst>
              <a:ext uri="{FF2B5EF4-FFF2-40B4-BE49-F238E27FC236}">
                <a16:creationId xmlns:a16="http://schemas.microsoft.com/office/drawing/2014/main" id="{A15FAD4E-5A48-4BB5-8489-6BF3C93E19E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86910" y="4069263"/>
            <a:ext cx="490886" cy="490886"/>
          </a:xfrm>
          <a:prstGeom prst="rect">
            <a:avLst/>
          </a:prstGeom>
          <a:ln>
            <a:noFill/>
          </a:ln>
          <a:effectLst>
            <a:outerShdw blurRad="292100" dist="139700" dir="2700000" algn="tl" rotWithShape="0">
              <a:srgbClr val="333333">
                <a:alpha val="65000"/>
              </a:srgbClr>
            </a:outerShdw>
          </a:effectLst>
        </p:spPr>
      </p:pic>
      <p:pic>
        <p:nvPicPr>
          <p:cNvPr id="76" name="Picture 75">
            <a:extLst>
              <a:ext uri="{FF2B5EF4-FFF2-40B4-BE49-F238E27FC236}">
                <a16:creationId xmlns:a16="http://schemas.microsoft.com/office/drawing/2014/main" id="{E31A8783-D8C5-46F5-BA62-BA5376E59F6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08051" y="3321005"/>
            <a:ext cx="490886" cy="490886"/>
          </a:xfrm>
          <a:prstGeom prst="rect">
            <a:avLst/>
          </a:prstGeom>
          <a:ln>
            <a:noFill/>
          </a:ln>
          <a:effectLst>
            <a:outerShdw blurRad="292100" dist="139700" dir="2700000" algn="tl" rotWithShape="0">
              <a:srgbClr val="333333">
                <a:alpha val="65000"/>
              </a:srgbClr>
            </a:outerShdw>
          </a:effectLst>
        </p:spPr>
      </p:pic>
      <p:pic>
        <p:nvPicPr>
          <p:cNvPr id="77" name="Picture 76">
            <a:extLst>
              <a:ext uri="{FF2B5EF4-FFF2-40B4-BE49-F238E27FC236}">
                <a16:creationId xmlns:a16="http://schemas.microsoft.com/office/drawing/2014/main" id="{3A840CE6-10DC-4347-ADC0-1BC6C15B512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86910" y="3321005"/>
            <a:ext cx="490886" cy="490886"/>
          </a:xfrm>
          <a:prstGeom prst="rect">
            <a:avLst/>
          </a:prstGeom>
          <a:ln>
            <a:noFill/>
          </a:ln>
          <a:effectLst>
            <a:outerShdw blurRad="292100" dist="139700" dir="2700000" algn="tl" rotWithShape="0">
              <a:srgbClr val="333333">
                <a:alpha val="65000"/>
              </a:srgbClr>
            </a:outerShdw>
          </a:effectLst>
        </p:spPr>
      </p:pic>
      <p:cxnSp>
        <p:nvCxnSpPr>
          <p:cNvPr id="78" name="Straight Connector 77">
            <a:extLst>
              <a:ext uri="{FF2B5EF4-FFF2-40B4-BE49-F238E27FC236}">
                <a16:creationId xmlns:a16="http://schemas.microsoft.com/office/drawing/2014/main" id="{00348B9A-41D2-4969-8B91-76165004979F}"/>
              </a:ext>
            </a:extLst>
          </p:cNvPr>
          <p:cNvCxnSpPr>
            <a:stCxn id="77" idx="3"/>
            <a:endCxn id="74" idx="1"/>
          </p:cNvCxnSpPr>
          <p:nvPr/>
        </p:nvCxnSpPr>
        <p:spPr>
          <a:xfrm>
            <a:off x="1177796" y="3566448"/>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14C7A21-D6B3-424A-BBD7-604EEC61CA28}"/>
              </a:ext>
            </a:extLst>
          </p:cNvPr>
          <p:cNvCxnSpPr>
            <a:cxnSpLocks/>
          </p:cNvCxnSpPr>
          <p:nvPr/>
        </p:nvCxnSpPr>
        <p:spPr>
          <a:xfrm flipH="1">
            <a:off x="1189638" y="3560484"/>
            <a:ext cx="406571" cy="7482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6C1E7B5-503E-4398-AADB-2B35C71CA78F}"/>
              </a:ext>
            </a:extLst>
          </p:cNvPr>
          <p:cNvSpPr/>
          <p:nvPr/>
        </p:nvSpPr>
        <p:spPr>
          <a:xfrm>
            <a:off x="1179005" y="3566448"/>
            <a:ext cx="417204" cy="74825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BCA2282E-8C67-45B5-8299-25607AD60796}"/>
              </a:ext>
            </a:extLst>
          </p:cNvPr>
          <p:cNvSpPr/>
          <p:nvPr/>
        </p:nvSpPr>
        <p:spPr>
          <a:xfrm>
            <a:off x="2310922" y="3579548"/>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Storage:</a:t>
            </a:r>
          </a:p>
          <a:p>
            <a:pPr algn="ctr"/>
            <a:r>
              <a:rPr lang="en-US" sz="1100" dirty="0">
                <a:solidFill>
                  <a:schemeClr val="bg2">
                    <a:lumMod val="10000"/>
                  </a:schemeClr>
                </a:solidFill>
                <a:latin typeface="Abadi" panose="020B0604020104020204" pitchFamily="34" charset="0"/>
              </a:rPr>
              <a:t>Distributed File System </a:t>
            </a:r>
          </a:p>
        </p:txBody>
      </p:sp>
      <p:sp>
        <p:nvSpPr>
          <p:cNvPr id="82" name="Rectangle: Rounded Corners 81">
            <a:extLst>
              <a:ext uri="{FF2B5EF4-FFF2-40B4-BE49-F238E27FC236}">
                <a16:creationId xmlns:a16="http://schemas.microsoft.com/office/drawing/2014/main" id="{B041C29C-54CD-40A4-B669-A6BE6B59BE84}"/>
              </a:ext>
            </a:extLst>
          </p:cNvPr>
          <p:cNvSpPr/>
          <p:nvPr/>
        </p:nvSpPr>
        <p:spPr>
          <a:xfrm>
            <a:off x="6748870" y="3613701"/>
            <a:ext cx="1594884" cy="7019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96D6"/>
                </a:solidFill>
                <a:latin typeface="Abadi" panose="020B0604020104020204" pitchFamily="34" charset="0"/>
              </a:rPr>
              <a:t>Processing:</a:t>
            </a:r>
          </a:p>
          <a:p>
            <a:pPr algn="ctr"/>
            <a:r>
              <a:rPr lang="en-US" sz="1100" dirty="0">
                <a:solidFill>
                  <a:schemeClr val="bg2">
                    <a:lumMod val="10000"/>
                  </a:schemeClr>
                </a:solidFill>
                <a:latin typeface="Abadi" panose="020B0604020104020204" pitchFamily="34" charset="0"/>
              </a:rPr>
              <a:t>Allows parallel &amp; distributed processing</a:t>
            </a:r>
          </a:p>
        </p:txBody>
      </p:sp>
      <p:pic>
        <p:nvPicPr>
          <p:cNvPr id="83" name="Picture 82">
            <a:extLst>
              <a:ext uri="{FF2B5EF4-FFF2-40B4-BE49-F238E27FC236}">
                <a16:creationId xmlns:a16="http://schemas.microsoft.com/office/drawing/2014/main" id="{F770676E-7C8A-4B8E-BED0-8359E612BB1E}"/>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716889" y="3628183"/>
            <a:ext cx="581192" cy="581192"/>
          </a:xfrm>
          <a:prstGeom prst="rect">
            <a:avLst/>
          </a:prstGeom>
        </p:spPr>
      </p:pic>
      <p:pic>
        <p:nvPicPr>
          <p:cNvPr id="84" name="Picture 83">
            <a:extLst>
              <a:ext uri="{FF2B5EF4-FFF2-40B4-BE49-F238E27FC236}">
                <a16:creationId xmlns:a16="http://schemas.microsoft.com/office/drawing/2014/main" id="{AE8A897C-F4AA-422D-A9DB-EC8CC364F326}"/>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4894508" y="4027037"/>
            <a:ext cx="482455" cy="482455"/>
          </a:xfrm>
          <a:prstGeom prst="rect">
            <a:avLst/>
          </a:prstGeom>
        </p:spPr>
      </p:pic>
      <p:pic>
        <p:nvPicPr>
          <p:cNvPr id="85" name="Picture 84">
            <a:extLst>
              <a:ext uri="{FF2B5EF4-FFF2-40B4-BE49-F238E27FC236}">
                <a16:creationId xmlns:a16="http://schemas.microsoft.com/office/drawing/2014/main" id="{8963EC58-71A8-497B-86A0-A5B78842D196}"/>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4888355" y="3271973"/>
            <a:ext cx="473444" cy="473444"/>
          </a:xfrm>
          <a:prstGeom prst="rect">
            <a:avLst/>
          </a:prstGeom>
        </p:spPr>
      </p:pic>
      <p:cxnSp>
        <p:nvCxnSpPr>
          <p:cNvPr id="86" name="Connector: Elbow 85">
            <a:extLst>
              <a:ext uri="{FF2B5EF4-FFF2-40B4-BE49-F238E27FC236}">
                <a16:creationId xmlns:a16="http://schemas.microsoft.com/office/drawing/2014/main" id="{7B47DB27-2A95-4CA2-B1FB-A2EB11F3C9C2}"/>
              </a:ext>
            </a:extLst>
          </p:cNvPr>
          <p:cNvCxnSpPr>
            <a:cxnSpLocks/>
            <a:stCxn id="85" idx="1"/>
            <a:endCxn id="84" idx="1"/>
          </p:cNvCxnSpPr>
          <p:nvPr/>
        </p:nvCxnSpPr>
        <p:spPr>
          <a:xfrm>
            <a:off x="5361799" y="3508695"/>
            <a:ext cx="15164" cy="759570"/>
          </a:xfrm>
          <a:prstGeom prst="bentConnector3">
            <a:avLst>
              <a:gd name="adj1" fmla="val 853759"/>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7975341-4E2D-477D-AB36-C9A53A799C5B}"/>
              </a:ext>
            </a:extLst>
          </p:cNvPr>
          <p:cNvCxnSpPr>
            <a:cxnSpLocks/>
          </p:cNvCxnSpPr>
          <p:nvPr/>
        </p:nvCxnSpPr>
        <p:spPr>
          <a:xfrm>
            <a:off x="5492986" y="3897079"/>
            <a:ext cx="25057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A5FA45F-02CD-46D2-9E55-203947AE1CD2}"/>
              </a:ext>
            </a:extLst>
          </p:cNvPr>
          <p:cNvSpPr/>
          <p:nvPr/>
        </p:nvSpPr>
        <p:spPr>
          <a:xfrm>
            <a:off x="1534173" y="1316219"/>
            <a:ext cx="5993949"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Hadoop Core Components</a:t>
            </a:r>
          </a:p>
        </p:txBody>
      </p:sp>
      <p:sp>
        <p:nvSpPr>
          <p:cNvPr id="4" name="Rectangle 3">
            <a:extLst>
              <a:ext uri="{FF2B5EF4-FFF2-40B4-BE49-F238E27FC236}">
                <a16:creationId xmlns:a16="http://schemas.microsoft.com/office/drawing/2014/main" id="{CBC0A145-F703-4883-A4D3-CEF472AFD5F7}"/>
              </a:ext>
            </a:extLst>
          </p:cNvPr>
          <p:cNvSpPr/>
          <p:nvPr/>
        </p:nvSpPr>
        <p:spPr>
          <a:xfrm>
            <a:off x="4613079" y="2237109"/>
            <a:ext cx="4150467" cy="2948255"/>
          </a:xfrm>
          <a:prstGeom prst="rect">
            <a:avLst/>
          </a:prstGeom>
          <a:solidFill>
            <a:srgbClr val="004C7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570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861964" y="3924300"/>
            <a:ext cx="5420074"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HDFS Core Components</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5</a:t>
            </a:r>
          </a:p>
        </p:txBody>
      </p:sp>
    </p:spTree>
    <p:extLst>
      <p:ext uri="{BB962C8B-B14F-4D97-AF65-F5344CB8AC3E}">
        <p14:creationId xmlns:p14="http://schemas.microsoft.com/office/powerpoint/2010/main" val="248607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3" name="Rectangle 2">
            <a:extLst>
              <a:ext uri="{FF2B5EF4-FFF2-40B4-BE49-F238E27FC236}">
                <a16:creationId xmlns:a16="http://schemas.microsoft.com/office/drawing/2014/main" id="{5A5FA45F-02CD-46D2-9E55-203947AE1CD2}"/>
              </a:ext>
            </a:extLst>
          </p:cNvPr>
          <p:cNvSpPr/>
          <p:nvPr/>
        </p:nvSpPr>
        <p:spPr>
          <a:xfrm>
            <a:off x="1861964" y="1316219"/>
            <a:ext cx="5420074"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HDFS Core Components</a:t>
            </a:r>
          </a:p>
        </p:txBody>
      </p:sp>
      <p:grpSp>
        <p:nvGrpSpPr>
          <p:cNvPr id="30" name="Group 29">
            <a:extLst>
              <a:ext uri="{FF2B5EF4-FFF2-40B4-BE49-F238E27FC236}">
                <a16:creationId xmlns:a16="http://schemas.microsoft.com/office/drawing/2014/main" id="{C40F152A-BFF7-4490-99FF-CD122F578E39}"/>
              </a:ext>
            </a:extLst>
          </p:cNvPr>
          <p:cNvGrpSpPr/>
          <p:nvPr/>
        </p:nvGrpSpPr>
        <p:grpSpPr>
          <a:xfrm>
            <a:off x="3588115" y="2886729"/>
            <a:ext cx="1949952" cy="1386972"/>
            <a:chOff x="4898930" y="4934543"/>
            <a:chExt cx="3223062" cy="2773943"/>
          </a:xfrm>
          <a:effectLst>
            <a:glow rad="228600">
              <a:schemeClr val="accent2">
                <a:satMod val="175000"/>
                <a:alpha val="40000"/>
              </a:schemeClr>
            </a:glow>
            <a:outerShdw blurRad="50800" dist="38100" dir="2700000" algn="tl" rotWithShape="0">
              <a:prstClr val="black">
                <a:alpha val="40000"/>
              </a:prstClr>
            </a:outerShdw>
          </a:effectLst>
        </p:grpSpPr>
        <p:cxnSp>
          <p:nvCxnSpPr>
            <p:cNvPr id="31" name="Straight Connector 30">
              <a:extLst>
                <a:ext uri="{FF2B5EF4-FFF2-40B4-BE49-F238E27FC236}">
                  <a16:creationId xmlns:a16="http://schemas.microsoft.com/office/drawing/2014/main" id="{34A845A6-C3DB-457C-87F5-6768F7AF54BA}"/>
                </a:ext>
              </a:extLst>
            </p:cNvPr>
            <p:cNvCxnSpPr>
              <a:cxnSpLocks/>
            </p:cNvCxnSpPr>
            <p:nvPr/>
          </p:nvCxnSpPr>
          <p:spPr>
            <a:xfrm>
              <a:off x="5953865" y="5993986"/>
              <a:ext cx="11131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043DFB-8DD3-45B4-8D4C-3AEA8AC4B0C1}"/>
                </a:ext>
              </a:extLst>
            </p:cNvPr>
            <p:cNvSpPr txBox="1"/>
            <p:nvPr/>
          </p:nvSpPr>
          <p:spPr>
            <a:xfrm>
              <a:off x="5953866" y="4934543"/>
              <a:ext cx="1113185" cy="2185213"/>
            </a:xfrm>
            <a:prstGeom prst="rect">
              <a:avLst/>
            </a:prstGeom>
            <a:noFill/>
          </p:spPr>
          <p:txBody>
            <a:bodyPr wrap="square" rtlCol="0">
              <a:spAutoFit/>
            </a:bodyPr>
            <a:lstStyle/>
            <a:p>
              <a:pPr algn="ctr"/>
              <a:r>
                <a:rPr lang="en-US" sz="32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rPr>
                <a:t>02</a:t>
              </a:r>
              <a:endParaRPr lang="en-US" sz="16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endParaRPr>
            </a:p>
          </p:txBody>
        </p:sp>
        <p:sp>
          <p:nvSpPr>
            <p:cNvPr id="33" name="Rectangle: Rounded Corners 32">
              <a:extLst>
                <a:ext uri="{FF2B5EF4-FFF2-40B4-BE49-F238E27FC236}">
                  <a16:creationId xmlns:a16="http://schemas.microsoft.com/office/drawing/2014/main" id="{57CA5212-E0B1-4458-8F57-971C0558C55C}"/>
                </a:ext>
              </a:extLst>
            </p:cNvPr>
            <p:cNvSpPr/>
            <p:nvPr/>
          </p:nvSpPr>
          <p:spPr>
            <a:xfrm>
              <a:off x="4898930" y="6376642"/>
              <a:ext cx="3223062" cy="133184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DataNode</a:t>
              </a:r>
            </a:p>
          </p:txBody>
        </p:sp>
      </p:grpSp>
      <p:grpSp>
        <p:nvGrpSpPr>
          <p:cNvPr id="34" name="Group 33">
            <a:extLst>
              <a:ext uri="{FF2B5EF4-FFF2-40B4-BE49-F238E27FC236}">
                <a16:creationId xmlns:a16="http://schemas.microsoft.com/office/drawing/2014/main" id="{03AC5E5C-AA1D-4929-AE90-D3F6B00C6115}"/>
              </a:ext>
            </a:extLst>
          </p:cNvPr>
          <p:cNvGrpSpPr/>
          <p:nvPr/>
        </p:nvGrpSpPr>
        <p:grpSpPr>
          <a:xfrm>
            <a:off x="6254843" y="2914292"/>
            <a:ext cx="1949952" cy="1386975"/>
            <a:chOff x="4677088" y="2977805"/>
            <a:chExt cx="2148707" cy="1849299"/>
          </a:xfrm>
          <a:effectLst>
            <a:outerShdw blurRad="50800" dist="38100" dir="2700000" algn="tl" rotWithShape="0">
              <a:prstClr val="black">
                <a:alpha val="40000"/>
              </a:prstClr>
            </a:outerShdw>
          </a:effectLst>
        </p:grpSpPr>
        <p:cxnSp>
          <p:nvCxnSpPr>
            <p:cNvPr id="35" name="Straight Connector 34">
              <a:extLst>
                <a:ext uri="{FF2B5EF4-FFF2-40B4-BE49-F238E27FC236}">
                  <a16:creationId xmlns:a16="http://schemas.microsoft.com/office/drawing/2014/main" id="{E9776952-6970-46E1-B67D-8F0E2636DEDD}"/>
                </a:ext>
              </a:extLst>
            </p:cNvPr>
            <p:cNvCxnSpPr>
              <a:cxnSpLocks/>
            </p:cNvCxnSpPr>
            <p:nvPr/>
          </p:nvCxnSpPr>
          <p:spPr>
            <a:xfrm>
              <a:off x="5380381" y="3684104"/>
              <a:ext cx="7421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7E361A8-8123-4D35-90F9-15D5215844B8}"/>
                </a:ext>
              </a:extLst>
            </p:cNvPr>
            <p:cNvSpPr txBox="1"/>
            <p:nvPr/>
          </p:nvSpPr>
          <p:spPr>
            <a:xfrm>
              <a:off x="5380382" y="2977805"/>
              <a:ext cx="742121" cy="1456809"/>
            </a:xfrm>
            <a:prstGeom prst="rect">
              <a:avLst/>
            </a:prstGeom>
            <a:noFill/>
          </p:spPr>
          <p:txBody>
            <a:bodyPr wrap="square" rtlCol="0">
              <a:spAutoFit/>
            </a:bodyPr>
            <a:lstStyle/>
            <a:p>
              <a:pPr algn="ctr"/>
              <a:r>
                <a:rPr lang="en-US" sz="32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rPr>
                <a:t>03</a:t>
              </a:r>
              <a:endParaRPr lang="en-US" sz="16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6062F4FD-B838-4467-B6D5-47A4FAF95291}"/>
                </a:ext>
              </a:extLst>
            </p:cNvPr>
            <p:cNvSpPr/>
            <p:nvPr/>
          </p:nvSpPr>
          <p:spPr>
            <a:xfrm>
              <a:off x="4677088" y="3939208"/>
              <a:ext cx="2148707" cy="88789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Secondary NameNode</a:t>
              </a:r>
            </a:p>
          </p:txBody>
        </p:sp>
      </p:grpSp>
      <p:grpSp>
        <p:nvGrpSpPr>
          <p:cNvPr id="38" name="Group 37">
            <a:extLst>
              <a:ext uri="{FF2B5EF4-FFF2-40B4-BE49-F238E27FC236}">
                <a16:creationId xmlns:a16="http://schemas.microsoft.com/office/drawing/2014/main" id="{328E796E-3246-4BB4-B319-AD38A03AEEC4}"/>
              </a:ext>
            </a:extLst>
          </p:cNvPr>
          <p:cNvGrpSpPr/>
          <p:nvPr/>
        </p:nvGrpSpPr>
        <p:grpSpPr>
          <a:xfrm>
            <a:off x="921386" y="2886730"/>
            <a:ext cx="1949952" cy="1367922"/>
            <a:chOff x="-80767" y="2997805"/>
            <a:chExt cx="2599936" cy="1823896"/>
          </a:xfrm>
          <a:effectLst>
            <a:glow rad="228600">
              <a:schemeClr val="accent2">
                <a:satMod val="175000"/>
                <a:alpha val="40000"/>
              </a:schemeClr>
            </a:glow>
            <a:outerShdw blurRad="50800" dist="38100" dir="2700000" algn="tl" rotWithShape="0">
              <a:prstClr val="black">
                <a:alpha val="40000"/>
              </a:prstClr>
            </a:outerShdw>
          </a:effectLst>
        </p:grpSpPr>
        <p:cxnSp>
          <p:nvCxnSpPr>
            <p:cNvPr id="39" name="Straight Connector 38">
              <a:extLst>
                <a:ext uri="{FF2B5EF4-FFF2-40B4-BE49-F238E27FC236}">
                  <a16:creationId xmlns:a16="http://schemas.microsoft.com/office/drawing/2014/main" id="{92D1F1AF-8379-4D72-8F76-B5317C6F27B3}"/>
                </a:ext>
              </a:extLst>
            </p:cNvPr>
            <p:cNvCxnSpPr>
              <a:cxnSpLocks/>
            </p:cNvCxnSpPr>
            <p:nvPr/>
          </p:nvCxnSpPr>
          <p:spPr>
            <a:xfrm>
              <a:off x="848140" y="3684104"/>
              <a:ext cx="7421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CDBC802-72D3-4143-A2C0-3C747DDE5742}"/>
                </a:ext>
              </a:extLst>
            </p:cNvPr>
            <p:cNvSpPr txBox="1"/>
            <p:nvPr/>
          </p:nvSpPr>
          <p:spPr>
            <a:xfrm>
              <a:off x="848140" y="2997805"/>
              <a:ext cx="742121" cy="1456809"/>
            </a:xfrm>
            <a:prstGeom prst="rect">
              <a:avLst/>
            </a:prstGeom>
            <a:noFill/>
          </p:spPr>
          <p:txBody>
            <a:bodyPr wrap="square" rtlCol="0">
              <a:spAutoFit/>
            </a:bodyPr>
            <a:lstStyle/>
            <a:p>
              <a:pPr algn="ctr"/>
              <a:r>
                <a:rPr lang="en-US" sz="32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rPr>
                <a:t>01</a:t>
              </a:r>
              <a:endParaRPr lang="en-US" sz="1650" dirty="0">
                <a:solidFill>
                  <a:schemeClr val="bg1"/>
                </a:solidFill>
                <a:effectLst>
                  <a:outerShdw blurRad="38100" dist="38100" dir="2700000" algn="tl">
                    <a:srgbClr val="000000">
                      <a:alpha val="43137"/>
                    </a:srgbClr>
                  </a:outerShdw>
                </a:effectLst>
                <a:latin typeface="Abadi" panose="020B0604020104020204" pitchFamily="34" charset="0"/>
                <a:ea typeface="Open Sans" panose="020B0606030504020204" pitchFamily="34" charset="0"/>
                <a:cs typeface="Open Sans" panose="020B0606030504020204" pitchFamily="34" charset="0"/>
              </a:endParaRPr>
            </a:p>
          </p:txBody>
        </p:sp>
        <p:sp>
          <p:nvSpPr>
            <p:cNvPr id="41" name="Rectangle: Rounded Corners 40">
              <a:extLst>
                <a:ext uri="{FF2B5EF4-FFF2-40B4-BE49-F238E27FC236}">
                  <a16:creationId xmlns:a16="http://schemas.microsoft.com/office/drawing/2014/main" id="{1F3F5506-B043-4EE5-92CC-6ED4C314316D}"/>
                </a:ext>
              </a:extLst>
            </p:cNvPr>
            <p:cNvSpPr/>
            <p:nvPr/>
          </p:nvSpPr>
          <p:spPr>
            <a:xfrm>
              <a:off x="-80767" y="3933805"/>
              <a:ext cx="2599936" cy="88789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NameNode</a:t>
              </a:r>
              <a:endParaRPr lang="en-US" sz="1350" b="1"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15837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idx="1"/>
          </p:nvPr>
        </p:nvSpPr>
        <p:spPr>
          <a:xfrm>
            <a:off x="152400" y="1752600"/>
            <a:ext cx="8763000" cy="5334000"/>
          </a:xfrm>
        </p:spPr>
        <p:txBody>
          <a:bodyPr>
            <a:normAutofit/>
          </a:bodyPr>
          <a:lstStyle/>
          <a:p>
            <a:r>
              <a:rPr lang="en-US" dirty="0"/>
              <a:t>Lots of data is being collected </a:t>
            </a:r>
            <a:br>
              <a:rPr lang="en-US" dirty="0"/>
            </a:br>
            <a:r>
              <a:rPr lang="en-US" dirty="0"/>
              <a:t>and warehoused </a:t>
            </a:r>
          </a:p>
          <a:p>
            <a:pPr lvl="1"/>
            <a:r>
              <a:rPr lang="en-US" dirty="0"/>
              <a:t>Web data, e-commerce</a:t>
            </a:r>
          </a:p>
          <a:p>
            <a:pPr lvl="1"/>
            <a:r>
              <a:rPr lang="en-US" dirty="0"/>
              <a:t>purchases at department/</a:t>
            </a:r>
            <a:br>
              <a:rPr lang="en-US" dirty="0"/>
            </a:br>
            <a:r>
              <a:rPr lang="en-US" dirty="0"/>
              <a:t>grocery stores</a:t>
            </a:r>
          </a:p>
          <a:p>
            <a:pPr lvl="1"/>
            <a:r>
              <a:rPr lang="en-US" dirty="0"/>
              <a:t>Bank/Credit Card </a:t>
            </a:r>
            <a:br>
              <a:rPr lang="en-US" dirty="0"/>
            </a:br>
            <a:r>
              <a:rPr lang="en-US" dirty="0"/>
              <a:t>transactions</a:t>
            </a:r>
          </a:p>
          <a:p>
            <a:pPr lvl="1"/>
            <a:r>
              <a:rPr lang="en-US" dirty="0"/>
              <a:t>Social Network</a:t>
            </a:r>
          </a:p>
        </p:txBody>
      </p:sp>
      <p:graphicFrame>
        <p:nvGraphicFramePr>
          <p:cNvPr id="16388" name="Object 3"/>
          <p:cNvGraphicFramePr>
            <a:graphicFrameLocks noChangeAspect="1"/>
          </p:cNvGraphicFramePr>
          <p:nvPr/>
        </p:nvGraphicFramePr>
        <p:xfrm>
          <a:off x="6692900" y="3429000"/>
          <a:ext cx="2146300" cy="2341562"/>
        </p:xfrm>
        <a:graphic>
          <a:graphicData uri="http://schemas.openxmlformats.org/presentationml/2006/ole">
            <mc:AlternateContent xmlns:mc="http://schemas.openxmlformats.org/markup-compatibility/2006">
              <mc:Choice xmlns:v="urn:schemas-microsoft-com:vml" Requires="v">
                <p:oleObj name="VISIO" r:id="rId3" imgW="2142744" imgH="2343912" progId="Visio.Drawing.6">
                  <p:embed/>
                </p:oleObj>
              </mc:Choice>
              <mc:Fallback>
                <p:oleObj name="VISIO" r:id="rId3" imgW="2142744" imgH="2343912" progId="Visio.Drawing.6">
                  <p:embed/>
                  <p:pic>
                    <p:nvPicPr>
                      <p:cNvPr id="1638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3429000"/>
                        <a:ext cx="21463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9" name="Picture 5" descr="story-3dimensiona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667000"/>
            <a:ext cx="19653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6"/>
          <p:cNvGraphicFramePr>
            <a:graphicFrameLocks noChangeAspect="1"/>
          </p:cNvGraphicFramePr>
          <p:nvPr/>
        </p:nvGraphicFramePr>
        <p:xfrm>
          <a:off x="5273675" y="3413125"/>
          <a:ext cx="685800" cy="681037"/>
        </p:xfrm>
        <a:graphic>
          <a:graphicData uri="http://schemas.openxmlformats.org/presentationml/2006/ole">
            <mc:AlternateContent xmlns:mc="http://schemas.openxmlformats.org/markup-compatibility/2006">
              <mc:Choice xmlns:v="urn:schemas-microsoft-com:vml" Requires="v">
                <p:oleObj name="VISIO" r:id="rId6" imgW="617220" imgH="615696" progId="Visio.Drawing.6">
                  <p:embed/>
                </p:oleObj>
              </mc:Choice>
              <mc:Fallback>
                <p:oleObj name="VISIO" r:id="rId6" imgW="617220" imgH="615696" progId="Visio.Drawing.6">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3675" y="3413125"/>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p:cNvGraphicFramePr>
            <a:graphicFrameLocks noChangeAspect="1"/>
          </p:cNvGraphicFramePr>
          <p:nvPr/>
        </p:nvGraphicFramePr>
        <p:xfrm>
          <a:off x="5257800" y="3027362"/>
          <a:ext cx="685800" cy="563563"/>
        </p:xfrm>
        <a:graphic>
          <a:graphicData uri="http://schemas.openxmlformats.org/presentationml/2006/ole">
            <mc:AlternateContent xmlns:mc="http://schemas.openxmlformats.org/markup-compatibility/2006">
              <mc:Choice xmlns:v="urn:schemas-microsoft-com:vml" Requires="v">
                <p:oleObj name="VISIO" r:id="rId8" imgW="806196" imgH="662940" progId="Visio.Drawing.6">
                  <p:embed/>
                </p:oleObj>
              </mc:Choice>
              <mc:Fallback>
                <p:oleObj name="VISIO" r:id="rId8" imgW="806196" imgH="662940" progId="Visio.Drawing.6">
                  <p:embed/>
                  <p:pic>
                    <p:nvPicPr>
                      <p:cNvPr id="163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3027362"/>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8"/>
          <p:cNvGraphicFramePr>
            <a:graphicFrameLocks noChangeAspect="1"/>
          </p:cNvGraphicFramePr>
          <p:nvPr/>
        </p:nvGraphicFramePr>
        <p:xfrm>
          <a:off x="5168900" y="4114800"/>
          <a:ext cx="1485900" cy="1558925"/>
        </p:xfrm>
        <a:graphic>
          <a:graphicData uri="http://schemas.openxmlformats.org/presentationml/2006/ole">
            <mc:AlternateContent xmlns:mc="http://schemas.openxmlformats.org/markup-compatibility/2006">
              <mc:Choice xmlns:v="urn:schemas-microsoft-com:vml" Requires="v">
                <p:oleObj name="VISIO" r:id="rId10" imgW="1661160" imgH="1748028" progId="Visio.Drawing.6">
                  <p:embed/>
                </p:oleObj>
              </mc:Choice>
              <mc:Fallback>
                <p:oleObj name="VISIO" r:id="rId10" imgW="1661160" imgH="1748028" progId="Visio.Drawing.6">
                  <p:embed/>
                  <p:pic>
                    <p:nvPicPr>
                      <p:cNvPr id="163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8900" y="41148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a:extLst>
              <a:ext uri="{FF2B5EF4-FFF2-40B4-BE49-F238E27FC236}">
                <a16:creationId xmlns:a16="http://schemas.microsoft.com/office/drawing/2014/main" id="{1DFB77E9-20F9-0160-2BEC-09256D7192E2}"/>
              </a:ext>
            </a:extLst>
          </p:cNvPr>
          <p:cNvSpPr/>
          <p:nvPr/>
        </p:nvSpPr>
        <p:spPr bwMode="auto">
          <a:xfrm>
            <a:off x="0" y="12005"/>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2400" dirty="0">
                <a:solidFill>
                  <a:schemeClr val="bg1"/>
                </a:solidFill>
              </a:rPr>
              <a:t>Big Data </a:t>
            </a:r>
            <a:r>
              <a:rPr lang="en-US" sz="2400" dirty="0" err="1">
                <a:solidFill>
                  <a:schemeClr val="bg1"/>
                </a:solidFill>
              </a:rPr>
              <a:t>EveryWhere</a:t>
            </a:r>
            <a:r>
              <a:rPr lang="en-US" sz="2400" dirty="0">
                <a:solidFill>
                  <a:schemeClr val="bg1"/>
                </a:solidFill>
              </a:rPr>
              <a:t>! </a:t>
            </a:r>
            <a:endParaRPr lang="en-IN" sz="2400" dirty="0">
              <a:solidFill>
                <a:schemeClr val="bg1"/>
              </a:solidFill>
              <a:latin typeface="Arial" pitchFamily="34" charset="0"/>
            </a:endParaRPr>
          </a:p>
        </p:txBody>
      </p:sp>
    </p:spTree>
    <p:extLst>
      <p:ext uri="{BB962C8B-B14F-4D97-AF65-F5344CB8AC3E}">
        <p14:creationId xmlns:p14="http://schemas.microsoft.com/office/powerpoint/2010/main" val="340933862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36576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742540" y="4751917"/>
            <a:ext cx="5658921" cy="730969"/>
          </a:xfrm>
          <a:prstGeom prst="rect">
            <a:avLst/>
          </a:prstGeom>
        </p:spPr>
        <p:txBody>
          <a:bodyPr wrap="none">
            <a:spAutoFit/>
          </a:bodyPr>
          <a:lstStyle/>
          <a:p>
            <a:pPr algn="ctr"/>
            <a:r>
              <a:rPr lang="en-IN" sz="4150" b="1" dirty="0" err="1">
                <a:solidFill>
                  <a:schemeClr val="bg2">
                    <a:lumMod val="10000"/>
                  </a:schemeClr>
                </a:solidFill>
                <a:effectLst>
                  <a:outerShdw blurRad="38100" dist="38100" dir="2700000" algn="tl">
                    <a:srgbClr val="000000">
                      <a:alpha val="43137"/>
                    </a:srgbClr>
                  </a:outerShdw>
                </a:effectLst>
                <a:latin typeface="HP Simplified" panose="020B0604020204020204" pitchFamily="34" charset="0"/>
              </a:rPr>
              <a:t>NameNode</a:t>
            </a:r>
            <a:r>
              <a:rPr lang="en-IN" sz="4150" b="1" dirty="0">
                <a:solidFill>
                  <a:schemeClr val="bg2">
                    <a:lumMod val="10000"/>
                  </a:schemeClr>
                </a:solidFill>
                <a:effectLst>
                  <a:outerShdw blurRad="38100" dist="38100" dir="2700000" algn="tl">
                    <a:srgbClr val="000000">
                      <a:alpha val="43137"/>
                    </a:srgbClr>
                  </a:outerShdw>
                </a:effectLst>
                <a:latin typeface="HP Simplified" panose="020B0604020204020204" pitchFamily="34" charset="0"/>
              </a:rPr>
              <a:t> &amp; Data Node</a:t>
            </a:r>
          </a:p>
        </p:txBody>
      </p:sp>
      <p:sp>
        <p:nvSpPr>
          <p:cNvPr id="31" name="Rectangle 30">
            <a:extLst>
              <a:ext uri="{FF2B5EF4-FFF2-40B4-BE49-F238E27FC236}">
                <a16:creationId xmlns:a16="http://schemas.microsoft.com/office/drawing/2014/main" id="{02FF2C23-206D-478C-AE14-13067EBAFCEF}"/>
              </a:ext>
            </a:extLst>
          </p:cNvPr>
          <p:cNvSpPr/>
          <p:nvPr/>
        </p:nvSpPr>
        <p:spPr>
          <a:xfrm>
            <a:off x="4699135" y="1549179"/>
            <a:ext cx="4381500" cy="2466253"/>
          </a:xfrm>
          <a:prstGeom prst="rect">
            <a:avLst/>
          </a:prstGeom>
        </p:spPr>
        <p:txBody>
          <a:bodyPr wrap="square">
            <a:spAutoFit/>
          </a:bodyPr>
          <a:lstStyle/>
          <a:p>
            <a:r>
              <a:rPr lang="en-US" sz="1200" b="1" dirty="0" err="1">
                <a:solidFill>
                  <a:srgbClr val="5CB5E2"/>
                </a:solidFill>
                <a:latin typeface="Abadi" panose="020B0604020104020204" pitchFamily="34" charset="0"/>
                <a:ea typeface="Open Sans" panose="020B0606030504020204" pitchFamily="34" charset="0"/>
                <a:cs typeface="Open Sans" panose="020B0606030504020204" pitchFamily="34" charset="0"/>
              </a:rPr>
              <a:t>NameNode</a:t>
            </a:r>
            <a:r>
              <a:rPr lang="en-US" sz="1200" b="1" dirty="0">
                <a:solidFill>
                  <a:srgbClr val="5CB5E2"/>
                </a:solidFill>
                <a:latin typeface="Abadi" panose="020B0604020104020204" pitchFamily="34" charset="0"/>
                <a:ea typeface="Open Sans" panose="020B0606030504020204" pitchFamily="34" charset="0"/>
                <a:cs typeface="Open Sans" panose="020B0606030504020204" pitchFamily="34" charset="0"/>
              </a:rPr>
              <a:t>:</a:t>
            </a:r>
          </a:p>
          <a:p>
            <a:pPr marL="256382" lvl="2" indent="-171450" algn="just">
              <a:lnSpc>
                <a:spcPct val="150000"/>
              </a:lnSpc>
              <a:buFont typeface="Wingdings" panose="05000000000000000000" pitchFamily="2" charset="2"/>
              <a:buChar char="Ø"/>
            </a:pPr>
            <a:r>
              <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rPr>
              <a:t>Maintains and Manages </a:t>
            </a:r>
            <a:r>
              <a:rPr lang="en-IN" sz="1100" dirty="0" err="1">
                <a:solidFill>
                  <a:schemeClr val="bg1"/>
                </a:solidFill>
                <a:latin typeface="Abadi" panose="020B0604020104020204" pitchFamily="34" charset="0"/>
                <a:ea typeface="Open Sans" panose="020B0606030504020204" pitchFamily="34" charset="0"/>
                <a:cs typeface="Open Sans" panose="020B0606030504020204" pitchFamily="34" charset="0"/>
              </a:rPr>
              <a:t>DataNodes</a:t>
            </a:r>
            <a:r>
              <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rPr>
              <a:t> </a:t>
            </a:r>
          </a:p>
          <a:p>
            <a:pPr marL="256382" lvl="2" indent="-171450" algn="just">
              <a:lnSpc>
                <a:spcPct val="150000"/>
              </a:lnSpc>
              <a:buFont typeface="Wingdings" panose="05000000000000000000" pitchFamily="2" charset="2"/>
              <a:buChar char="Ø"/>
            </a:pPr>
            <a:r>
              <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rPr>
              <a:t>Records metadata i.e. information about data blocks e.g. location of blocks stored,  the size of the files, permissions, hierarchy, etc.</a:t>
            </a:r>
          </a:p>
          <a:p>
            <a:pPr marL="256382" lvl="2" indent="-171450" algn="just">
              <a:lnSpc>
                <a:spcPct val="150000"/>
              </a:lnSpc>
              <a:buFont typeface="Wingdings" panose="05000000000000000000" pitchFamily="2" charset="2"/>
              <a:buChar char="Ø"/>
            </a:pPr>
            <a:r>
              <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rPr>
              <a:t>Receives heartbeat and block report from all the </a:t>
            </a:r>
            <a:r>
              <a:rPr lang="en-IN" sz="1100" dirty="0" err="1">
                <a:solidFill>
                  <a:schemeClr val="bg1"/>
                </a:solidFill>
                <a:latin typeface="Abadi" panose="020B0604020104020204" pitchFamily="34" charset="0"/>
                <a:ea typeface="Open Sans" panose="020B0606030504020204" pitchFamily="34" charset="0"/>
                <a:cs typeface="Open Sans" panose="020B0606030504020204" pitchFamily="34" charset="0"/>
              </a:rPr>
              <a:t>DataNodes</a:t>
            </a:r>
            <a:endPar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endParaRPr>
          </a:p>
          <a:p>
            <a:pPr marL="84932" lvl="2" algn="just">
              <a:lnSpc>
                <a:spcPct val="150000"/>
              </a:lnSpc>
            </a:pPr>
            <a:endParaRPr lang="en-IN" sz="1100" dirty="0">
              <a:solidFill>
                <a:schemeClr val="tx1">
                  <a:lumMod val="85000"/>
                  <a:lumOff val="15000"/>
                </a:schemeClr>
              </a:solidFill>
              <a:latin typeface="Abadi" panose="020B0604020104020204" pitchFamily="34" charset="0"/>
              <a:ea typeface="Open Sans" panose="020B0606030504020204" pitchFamily="34" charset="0"/>
              <a:cs typeface="Open Sans" panose="020B0606030504020204" pitchFamily="34" charset="0"/>
            </a:endParaRPr>
          </a:p>
          <a:p>
            <a:r>
              <a:rPr lang="en-US" sz="1200" b="1" dirty="0" err="1">
                <a:solidFill>
                  <a:srgbClr val="5CB5E2"/>
                </a:solidFill>
                <a:latin typeface="Abadi" panose="020B0604020104020204" pitchFamily="34" charset="0"/>
                <a:ea typeface="Open Sans" panose="020B0606030504020204" pitchFamily="34" charset="0"/>
                <a:cs typeface="Open Sans" panose="020B0606030504020204" pitchFamily="34" charset="0"/>
              </a:rPr>
              <a:t>DataNode</a:t>
            </a:r>
            <a:r>
              <a:rPr lang="en-US" sz="1200" b="1" dirty="0">
                <a:solidFill>
                  <a:srgbClr val="5CB5E2"/>
                </a:solidFill>
                <a:latin typeface="Abadi" panose="020B0604020104020204" pitchFamily="34" charset="0"/>
                <a:ea typeface="Open Sans" panose="020B0606030504020204" pitchFamily="34" charset="0"/>
                <a:cs typeface="Open Sans" panose="020B0606030504020204" pitchFamily="34" charset="0"/>
              </a:rPr>
              <a:t>:</a:t>
            </a:r>
          </a:p>
          <a:p>
            <a:pPr marL="256382" lvl="2" indent="-171450" algn="just">
              <a:lnSpc>
                <a:spcPct val="150000"/>
              </a:lnSpc>
              <a:buFont typeface="Wingdings" panose="05000000000000000000" pitchFamily="2" charset="2"/>
              <a:buChar char="Ø"/>
            </a:pPr>
            <a:r>
              <a:rPr lang="en-US" sz="1100" dirty="0">
                <a:solidFill>
                  <a:schemeClr val="bg1"/>
                </a:solidFill>
                <a:latin typeface="Abadi" panose="020B0604020104020204" pitchFamily="34" charset="0"/>
                <a:ea typeface="Open Sans" panose="020B0606030504020204" pitchFamily="34" charset="0"/>
                <a:cs typeface="Open Sans" panose="020B0606030504020204" pitchFamily="34" charset="0"/>
              </a:rPr>
              <a:t>Slave daemons</a:t>
            </a:r>
          </a:p>
          <a:p>
            <a:pPr marL="256382" lvl="2" indent="-171450" algn="just">
              <a:lnSpc>
                <a:spcPct val="150000"/>
              </a:lnSpc>
              <a:buFont typeface="Wingdings" panose="05000000000000000000" pitchFamily="2" charset="2"/>
              <a:buChar char="Ø"/>
            </a:pPr>
            <a:r>
              <a:rPr lang="en-US" sz="1100" dirty="0">
                <a:solidFill>
                  <a:schemeClr val="bg1"/>
                </a:solidFill>
                <a:latin typeface="Abadi" panose="020B0604020104020204" pitchFamily="34" charset="0"/>
                <a:ea typeface="Open Sans" panose="020B0606030504020204" pitchFamily="34" charset="0"/>
                <a:cs typeface="Open Sans" panose="020B0606030504020204" pitchFamily="34" charset="0"/>
              </a:rPr>
              <a:t>Stores actual data</a:t>
            </a:r>
          </a:p>
          <a:p>
            <a:pPr marL="256382" lvl="2" indent="-171450" algn="just">
              <a:lnSpc>
                <a:spcPct val="150000"/>
              </a:lnSpc>
              <a:buFont typeface="Wingdings" panose="05000000000000000000" pitchFamily="2" charset="2"/>
              <a:buChar char="Ø"/>
            </a:pPr>
            <a:r>
              <a:rPr lang="en-US" sz="1100" dirty="0">
                <a:solidFill>
                  <a:schemeClr val="bg1"/>
                </a:solidFill>
                <a:latin typeface="Abadi" panose="020B0604020104020204" pitchFamily="34" charset="0"/>
                <a:ea typeface="Open Sans" panose="020B0606030504020204" pitchFamily="34" charset="0"/>
                <a:cs typeface="Open Sans" panose="020B0606030504020204" pitchFamily="34" charset="0"/>
              </a:rPr>
              <a:t>Serves read and write requests from the clients</a:t>
            </a:r>
            <a:endParaRPr lang="en-IN" sz="1100" dirty="0">
              <a:solidFill>
                <a:schemeClr val="bg1"/>
              </a:solidFill>
              <a:latin typeface="Abadi" panose="020B06040201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4E41BC2D-7798-4632-863B-4590B542E961}"/>
              </a:ext>
            </a:extLst>
          </p:cNvPr>
          <p:cNvSpPr/>
          <p:nvPr/>
        </p:nvSpPr>
        <p:spPr>
          <a:xfrm>
            <a:off x="105530" y="1549179"/>
            <a:ext cx="4265898" cy="2653144"/>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A942033-7532-47CC-A362-CE58426A4BE8}"/>
              </a:ext>
            </a:extLst>
          </p:cNvPr>
          <p:cNvCxnSpPr>
            <a:stCxn id="17" idx="2"/>
            <a:endCxn id="20" idx="0"/>
          </p:cNvCxnSpPr>
          <p:nvPr/>
        </p:nvCxnSpPr>
        <p:spPr>
          <a:xfrm>
            <a:off x="1683419" y="2308709"/>
            <a:ext cx="1155537" cy="886512"/>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79C27D-8180-4694-8BD8-5D6BC6024284}"/>
              </a:ext>
            </a:extLst>
          </p:cNvPr>
          <p:cNvCxnSpPr>
            <a:stCxn id="17" idx="2"/>
            <a:endCxn id="19" idx="0"/>
          </p:cNvCxnSpPr>
          <p:nvPr/>
        </p:nvCxnSpPr>
        <p:spPr>
          <a:xfrm>
            <a:off x="1683419" y="2308709"/>
            <a:ext cx="48638" cy="886512"/>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62B027F-1E08-4525-8ABC-DD05938AECC2}"/>
              </a:ext>
            </a:extLst>
          </p:cNvPr>
          <p:cNvSpPr/>
          <p:nvPr/>
        </p:nvSpPr>
        <p:spPr>
          <a:xfrm>
            <a:off x="1080465" y="1814518"/>
            <a:ext cx="1205908" cy="494191"/>
          </a:xfrm>
          <a:prstGeom prst="roundRect">
            <a:avLst/>
          </a:prstGeom>
          <a:solidFill>
            <a:srgbClr val="FF434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NameNode</a:t>
            </a:r>
          </a:p>
        </p:txBody>
      </p:sp>
      <p:sp>
        <p:nvSpPr>
          <p:cNvPr id="18" name="Rectangle 17">
            <a:extLst>
              <a:ext uri="{FF2B5EF4-FFF2-40B4-BE49-F238E27FC236}">
                <a16:creationId xmlns:a16="http://schemas.microsoft.com/office/drawing/2014/main" id="{C4765F48-DED4-4590-BEC3-AC5557399D98}"/>
              </a:ext>
            </a:extLst>
          </p:cNvPr>
          <p:cNvSpPr/>
          <p:nvPr/>
        </p:nvSpPr>
        <p:spPr>
          <a:xfrm>
            <a:off x="199071" y="3195221"/>
            <a:ext cx="852175" cy="564751"/>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19" name="Rectangle 18">
            <a:extLst>
              <a:ext uri="{FF2B5EF4-FFF2-40B4-BE49-F238E27FC236}">
                <a16:creationId xmlns:a16="http://schemas.microsoft.com/office/drawing/2014/main" id="{5DA95209-3E82-4647-B5B8-1314C8069800}"/>
              </a:ext>
            </a:extLst>
          </p:cNvPr>
          <p:cNvSpPr/>
          <p:nvPr/>
        </p:nvSpPr>
        <p:spPr>
          <a:xfrm>
            <a:off x="1305970" y="3195221"/>
            <a:ext cx="852175" cy="564751"/>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20" name="Rectangle 19">
            <a:extLst>
              <a:ext uri="{FF2B5EF4-FFF2-40B4-BE49-F238E27FC236}">
                <a16:creationId xmlns:a16="http://schemas.microsoft.com/office/drawing/2014/main" id="{AF6649DC-9FFC-4AE0-BDF5-A1A03F62D01A}"/>
              </a:ext>
            </a:extLst>
          </p:cNvPr>
          <p:cNvSpPr/>
          <p:nvPr/>
        </p:nvSpPr>
        <p:spPr>
          <a:xfrm>
            <a:off x="2412868" y="3195221"/>
            <a:ext cx="852175" cy="564751"/>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21" name="Oval 20">
            <a:extLst>
              <a:ext uri="{FF2B5EF4-FFF2-40B4-BE49-F238E27FC236}">
                <a16:creationId xmlns:a16="http://schemas.microsoft.com/office/drawing/2014/main" id="{AFB8EA6D-F0A4-4F90-B647-9691235240DE}"/>
              </a:ext>
            </a:extLst>
          </p:cNvPr>
          <p:cNvSpPr/>
          <p:nvPr/>
        </p:nvSpPr>
        <p:spPr>
          <a:xfrm>
            <a:off x="3534687" y="3401194"/>
            <a:ext cx="133350" cy="133350"/>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28ADDD-A097-4F42-85A3-097DEB13A10E}"/>
              </a:ext>
            </a:extLst>
          </p:cNvPr>
          <p:cNvSpPr/>
          <p:nvPr/>
        </p:nvSpPr>
        <p:spPr>
          <a:xfrm>
            <a:off x="3813749" y="3401194"/>
            <a:ext cx="133350" cy="133350"/>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2D8E6EC-FD9C-429C-870F-A50BD1FDFA68}"/>
              </a:ext>
            </a:extLst>
          </p:cNvPr>
          <p:cNvSpPr/>
          <p:nvPr/>
        </p:nvSpPr>
        <p:spPr>
          <a:xfrm>
            <a:off x="4092812" y="3401194"/>
            <a:ext cx="133350" cy="133350"/>
          </a:xfrm>
          <a:prstGeom prst="ellips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DDA7B842-B77C-4AEB-AE1B-36BD9E029018}"/>
              </a:ext>
            </a:extLst>
          </p:cNvPr>
          <p:cNvSpPr/>
          <p:nvPr/>
        </p:nvSpPr>
        <p:spPr>
          <a:xfrm>
            <a:off x="2987740" y="1820298"/>
            <a:ext cx="996618" cy="494191"/>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Secondary NameNode</a:t>
            </a:r>
          </a:p>
        </p:txBody>
      </p:sp>
      <p:sp>
        <p:nvSpPr>
          <p:cNvPr id="25" name="Arrow: Up-Down 24">
            <a:extLst>
              <a:ext uri="{FF2B5EF4-FFF2-40B4-BE49-F238E27FC236}">
                <a16:creationId xmlns:a16="http://schemas.microsoft.com/office/drawing/2014/main" id="{46F9FA45-F1DD-4041-A6F9-AAFF0A0F7BAB}"/>
              </a:ext>
            </a:extLst>
          </p:cNvPr>
          <p:cNvSpPr/>
          <p:nvPr/>
        </p:nvSpPr>
        <p:spPr>
          <a:xfrm rot="16200000">
            <a:off x="2561144" y="1841150"/>
            <a:ext cx="151825" cy="440928"/>
          </a:xfrm>
          <a:prstGeom prst="up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6" name="Straight Connector 25">
            <a:extLst>
              <a:ext uri="{FF2B5EF4-FFF2-40B4-BE49-F238E27FC236}">
                <a16:creationId xmlns:a16="http://schemas.microsoft.com/office/drawing/2014/main" id="{E04F32D4-5823-4CA7-8E47-3D6D30370C88}"/>
              </a:ext>
            </a:extLst>
          </p:cNvPr>
          <p:cNvCxnSpPr>
            <a:stCxn id="17" idx="2"/>
            <a:endCxn id="18" idx="0"/>
          </p:cNvCxnSpPr>
          <p:nvPr/>
        </p:nvCxnSpPr>
        <p:spPr>
          <a:xfrm flipH="1">
            <a:off x="625159" y="2308709"/>
            <a:ext cx="1058261" cy="886512"/>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sp>
        <p:nvSpPr>
          <p:cNvPr id="6" name="Graphic 13" descr="Heart">
            <a:extLst>
              <a:ext uri="{FF2B5EF4-FFF2-40B4-BE49-F238E27FC236}">
                <a16:creationId xmlns:a16="http://schemas.microsoft.com/office/drawing/2014/main" id="{E862BD63-BF24-4E76-ABEC-761936C571E0}"/>
              </a:ext>
            </a:extLst>
          </p:cNvPr>
          <p:cNvSpPr/>
          <p:nvPr/>
        </p:nvSpPr>
        <p:spPr>
          <a:xfrm>
            <a:off x="993194" y="2773218"/>
            <a:ext cx="124858" cy="118304"/>
          </a:xfrm>
          <a:prstGeom prst="ellipse">
            <a:avLst/>
          </a:prstGeom>
          <a:solidFill>
            <a:srgbClr val="47AEDF"/>
          </a:solidFill>
          <a:ln w="9723" cap="flat">
            <a:noFill/>
            <a:prstDash val="solid"/>
            <a:miter/>
          </a:ln>
        </p:spPr>
        <p:txBody>
          <a:bodyPr rtlCol="0" anchor="ctr"/>
          <a:lstStyle/>
          <a:p>
            <a:endParaRPr lang="en-IN"/>
          </a:p>
        </p:txBody>
      </p:sp>
      <p:sp>
        <p:nvSpPr>
          <p:cNvPr id="7" name="Graphic 13" descr="Heart">
            <a:extLst>
              <a:ext uri="{FF2B5EF4-FFF2-40B4-BE49-F238E27FC236}">
                <a16:creationId xmlns:a16="http://schemas.microsoft.com/office/drawing/2014/main" id="{41818AD7-07DC-4AE5-9068-178C3A1BD6D8}"/>
              </a:ext>
            </a:extLst>
          </p:cNvPr>
          <p:cNvSpPr/>
          <p:nvPr/>
        </p:nvSpPr>
        <p:spPr>
          <a:xfrm>
            <a:off x="1652870" y="2771376"/>
            <a:ext cx="124858" cy="118304"/>
          </a:xfrm>
          <a:prstGeom prst="ellipse">
            <a:avLst/>
          </a:prstGeom>
          <a:solidFill>
            <a:srgbClr val="47AEDF"/>
          </a:solidFill>
          <a:ln w="9723" cap="flat">
            <a:noFill/>
            <a:prstDash val="solid"/>
            <a:miter/>
          </a:ln>
        </p:spPr>
        <p:txBody>
          <a:bodyPr rtlCol="0" anchor="ctr"/>
          <a:lstStyle/>
          <a:p>
            <a:endParaRPr lang="en-IN"/>
          </a:p>
        </p:txBody>
      </p:sp>
      <p:sp>
        <p:nvSpPr>
          <p:cNvPr id="9" name="Graphic 13" descr="Heart">
            <a:extLst>
              <a:ext uri="{FF2B5EF4-FFF2-40B4-BE49-F238E27FC236}">
                <a16:creationId xmlns:a16="http://schemas.microsoft.com/office/drawing/2014/main" id="{CF041117-A8E6-4E13-9589-620BAD43D00C}"/>
              </a:ext>
            </a:extLst>
          </p:cNvPr>
          <p:cNvSpPr/>
          <p:nvPr/>
        </p:nvSpPr>
        <p:spPr>
          <a:xfrm>
            <a:off x="2287614" y="2773217"/>
            <a:ext cx="124858" cy="118304"/>
          </a:xfrm>
          <a:prstGeom prst="ellipse">
            <a:avLst/>
          </a:prstGeom>
          <a:solidFill>
            <a:srgbClr val="47AEDF"/>
          </a:solidFill>
          <a:ln w="9723" cap="flat">
            <a:noFill/>
            <a:prstDash val="solid"/>
            <a:miter/>
          </a:ln>
        </p:spPr>
        <p:txBody>
          <a:bodyPr rtlCol="0" anchor="ctr"/>
          <a:lstStyle/>
          <a:p>
            <a:endParaRPr lang="en-IN"/>
          </a:p>
        </p:txBody>
      </p:sp>
    </p:spTree>
    <p:extLst>
      <p:ext uri="{BB962C8B-B14F-4D97-AF65-F5344CB8AC3E}">
        <p14:creationId xmlns:p14="http://schemas.microsoft.com/office/powerpoint/2010/main" val="335934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AB537-16E4-3B01-308D-A18CABCA1389}"/>
              </a:ext>
            </a:extLst>
          </p:cNvPr>
          <p:cNvPicPr>
            <a:picLocks noChangeAspect="1"/>
          </p:cNvPicPr>
          <p:nvPr/>
        </p:nvPicPr>
        <p:blipFill>
          <a:blip r:embed="rId3">
            <a:lum/>
            <a:alphaModFix/>
          </a:blip>
          <a:srcRect/>
          <a:stretch>
            <a:fillRect/>
          </a:stretch>
        </p:blipFill>
        <p:spPr>
          <a:xfrm>
            <a:off x="1469880" y="2163960"/>
            <a:ext cx="6305400" cy="2581200"/>
          </a:xfrm>
          <a:prstGeom prst="rect">
            <a:avLst/>
          </a:prstGeom>
          <a:noFill/>
          <a:ln>
            <a:noFill/>
          </a:ln>
        </p:spPr>
      </p:pic>
      <p:sp>
        <p:nvSpPr>
          <p:cNvPr id="4" name="Rectangle 3">
            <a:extLst>
              <a:ext uri="{FF2B5EF4-FFF2-40B4-BE49-F238E27FC236}">
                <a16:creationId xmlns:a16="http://schemas.microsoft.com/office/drawing/2014/main" id="{A19D0E35-B38F-6D08-CCC4-A8C84146837E}"/>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Function of Name Node</a:t>
            </a:r>
            <a:endParaRPr lang="en-IN" sz="4000" dirty="0">
              <a:solidFill>
                <a:schemeClr val="bg1"/>
              </a:solidFill>
              <a:latin typeface="Arial" pitchFamily="34"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2DFD5-EA13-7E61-6632-EDFB8CE4B359}"/>
              </a:ext>
            </a:extLst>
          </p:cNvPr>
          <p:cNvPicPr>
            <a:picLocks noChangeAspect="1"/>
          </p:cNvPicPr>
          <p:nvPr/>
        </p:nvPicPr>
        <p:blipFill>
          <a:blip r:embed="rId3">
            <a:lum/>
            <a:alphaModFix/>
          </a:blip>
          <a:srcRect/>
          <a:stretch>
            <a:fillRect/>
          </a:stretch>
        </p:blipFill>
        <p:spPr>
          <a:xfrm>
            <a:off x="1589040" y="2306880"/>
            <a:ext cx="6067440" cy="2295360"/>
          </a:xfrm>
          <a:prstGeom prst="rect">
            <a:avLst/>
          </a:prstGeom>
          <a:noFill/>
          <a:ln>
            <a:noFill/>
          </a:ln>
        </p:spPr>
      </p:pic>
      <p:sp>
        <p:nvSpPr>
          <p:cNvPr id="4" name="Rectangle 3">
            <a:extLst>
              <a:ext uri="{FF2B5EF4-FFF2-40B4-BE49-F238E27FC236}">
                <a16:creationId xmlns:a16="http://schemas.microsoft.com/office/drawing/2014/main" id="{34DAB284-723A-2073-7C6A-E03F7CDFE6E1}"/>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Name Node Failures</a:t>
            </a:r>
            <a:endParaRPr lang="en-IN" sz="4000" dirty="0">
              <a:solidFill>
                <a:schemeClr val="bg1"/>
              </a:solidFill>
              <a:latin typeface="Arial" pitchFamily="34" charset="0"/>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FF16D-26EC-D8D7-B8A9-F4680731E427}"/>
              </a:ext>
            </a:extLst>
          </p:cNvPr>
          <p:cNvPicPr>
            <a:picLocks noChangeAspect="1"/>
          </p:cNvPicPr>
          <p:nvPr/>
        </p:nvPicPr>
        <p:blipFill>
          <a:blip r:embed="rId3">
            <a:lum/>
            <a:alphaModFix/>
          </a:blip>
          <a:srcRect/>
          <a:stretch>
            <a:fillRect/>
          </a:stretch>
        </p:blipFill>
        <p:spPr>
          <a:xfrm>
            <a:off x="535915" y="1340102"/>
            <a:ext cx="8173330" cy="3692698"/>
          </a:xfrm>
          <a:prstGeom prst="rect">
            <a:avLst/>
          </a:prstGeom>
          <a:noFill/>
          <a:ln>
            <a:noFill/>
          </a:ln>
        </p:spPr>
      </p:pic>
      <p:sp>
        <p:nvSpPr>
          <p:cNvPr id="4" name="Rectangle 3">
            <a:extLst>
              <a:ext uri="{FF2B5EF4-FFF2-40B4-BE49-F238E27FC236}">
                <a16:creationId xmlns:a16="http://schemas.microsoft.com/office/drawing/2014/main" id="{F82221D6-A27C-B1E0-CB08-9EC9B6895A26}"/>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Secondary </a:t>
            </a:r>
            <a:r>
              <a:rPr lang="en-US" sz="4000" dirty="0" err="1">
                <a:solidFill>
                  <a:schemeClr val="bg1"/>
                </a:solidFill>
              </a:rPr>
              <a:t>NameNode</a:t>
            </a:r>
            <a:endParaRPr lang="en-IN" sz="4000" dirty="0">
              <a:solidFill>
                <a:schemeClr val="bg1"/>
              </a:solidFill>
              <a:latin typeface="Arial" pitchFamily="34" charset="0"/>
            </a:endParaRPr>
          </a:p>
        </p:txBody>
      </p:sp>
      <p:sp>
        <p:nvSpPr>
          <p:cNvPr id="6" name="TextBox 5">
            <a:extLst>
              <a:ext uri="{FF2B5EF4-FFF2-40B4-BE49-F238E27FC236}">
                <a16:creationId xmlns:a16="http://schemas.microsoft.com/office/drawing/2014/main" id="{F88FC274-2F37-E93A-48BD-FB50CE2BAFEC}"/>
              </a:ext>
            </a:extLst>
          </p:cNvPr>
          <p:cNvSpPr txBox="1"/>
          <p:nvPr/>
        </p:nvSpPr>
        <p:spPr>
          <a:xfrm>
            <a:off x="801186" y="4605946"/>
            <a:ext cx="7541627" cy="1477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IN" b="0" i="0" dirty="0">
                <a:solidFill>
                  <a:srgbClr val="202124"/>
                </a:solidFill>
                <a:effectLst/>
                <a:latin typeface="arial" panose="020B0604020202020204" pitchFamily="34" charset="0"/>
              </a:rPr>
              <a:t>Hadoop FS-Image- </a:t>
            </a:r>
            <a:r>
              <a:rPr lang="en-IN" b="0" i="0" dirty="0" err="1">
                <a:solidFill>
                  <a:srgbClr val="202124"/>
                </a:solidFill>
                <a:effectLst/>
                <a:latin typeface="arial" panose="020B0604020202020204" pitchFamily="34" charset="0"/>
              </a:rPr>
              <a:t>FsImage</a:t>
            </a:r>
            <a:r>
              <a:rPr lang="en-IN" b="0" i="0" dirty="0">
                <a:solidFill>
                  <a:srgbClr val="202124"/>
                </a:solidFill>
                <a:effectLst/>
                <a:latin typeface="arial" panose="020B0604020202020204" pitchFamily="34" charset="0"/>
              </a:rPr>
              <a:t> is a file stored on the OS filesystem that contains the complete directory structure (namespace) of the HDFS with details about the location of the data on the Data Blocks and which blocks are stored on which node. This file is used by the </a:t>
            </a:r>
            <a:r>
              <a:rPr lang="en-IN" b="0" i="0" dirty="0" err="1">
                <a:solidFill>
                  <a:srgbClr val="202124"/>
                </a:solidFill>
                <a:effectLst/>
                <a:latin typeface="arial" panose="020B0604020202020204" pitchFamily="34" charset="0"/>
              </a:rPr>
              <a:t>NameNode</a:t>
            </a:r>
            <a:r>
              <a:rPr lang="en-IN" b="0" i="0" dirty="0">
                <a:solidFill>
                  <a:srgbClr val="202124"/>
                </a:solidFill>
                <a:effectLst/>
                <a:latin typeface="arial" panose="020B0604020202020204" pitchFamily="34" charset="0"/>
              </a:rPr>
              <a:t> when it is started.</a:t>
            </a:r>
            <a:endParaRPr lang="en-IN"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E6065-A621-D868-AFC5-3BFCC9E3595F}"/>
              </a:ext>
            </a:extLst>
          </p:cNvPr>
          <p:cNvPicPr>
            <a:picLocks noChangeAspect="1"/>
          </p:cNvPicPr>
          <p:nvPr/>
        </p:nvPicPr>
        <p:blipFill>
          <a:blip r:embed="rId3">
            <a:lum/>
            <a:alphaModFix/>
          </a:blip>
          <a:srcRect/>
          <a:stretch>
            <a:fillRect/>
          </a:stretch>
        </p:blipFill>
        <p:spPr>
          <a:xfrm>
            <a:off x="1284120" y="1602000"/>
            <a:ext cx="6676920" cy="3705120"/>
          </a:xfrm>
          <a:prstGeom prst="rect">
            <a:avLst/>
          </a:prstGeom>
          <a:noFill/>
          <a:ln>
            <a:noFill/>
          </a:ln>
        </p:spPr>
      </p:pic>
      <p:sp>
        <p:nvSpPr>
          <p:cNvPr id="4" name="Rectangle 3">
            <a:extLst>
              <a:ext uri="{FF2B5EF4-FFF2-40B4-BE49-F238E27FC236}">
                <a16:creationId xmlns:a16="http://schemas.microsoft.com/office/drawing/2014/main" id="{D581BABA-0FB7-E33D-2195-E1F091F9A6FC}"/>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Name Node Meta Data</a:t>
            </a:r>
            <a:endParaRPr lang="en-IN" sz="4000" dirty="0">
              <a:solidFill>
                <a:schemeClr val="bg1"/>
              </a:solidFill>
              <a:latin typeface="Arial" pitchFamily="3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15942-6A0B-3DA9-EAC5-03CF327537FA}"/>
              </a:ext>
            </a:extLst>
          </p:cNvPr>
          <p:cNvPicPr>
            <a:picLocks noChangeAspect="1"/>
          </p:cNvPicPr>
          <p:nvPr/>
        </p:nvPicPr>
        <p:blipFill>
          <a:blip r:embed="rId3">
            <a:lum/>
            <a:alphaModFix/>
          </a:blip>
          <a:srcRect/>
          <a:stretch>
            <a:fillRect/>
          </a:stretch>
        </p:blipFill>
        <p:spPr>
          <a:xfrm>
            <a:off x="1469880" y="1773360"/>
            <a:ext cx="6305400" cy="3362400"/>
          </a:xfrm>
          <a:prstGeom prst="rect">
            <a:avLst/>
          </a:prstGeom>
          <a:noFill/>
          <a:ln>
            <a:noFill/>
          </a:ln>
        </p:spPr>
      </p:pic>
      <p:sp>
        <p:nvSpPr>
          <p:cNvPr id="4" name="Rectangle 3">
            <a:extLst>
              <a:ext uri="{FF2B5EF4-FFF2-40B4-BE49-F238E27FC236}">
                <a16:creationId xmlns:a16="http://schemas.microsoft.com/office/drawing/2014/main" id="{84199AB1-98A1-26AA-8EAC-99E3D1F3E541}"/>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Data Node</a:t>
            </a:r>
            <a:endParaRPr lang="en-IN" sz="4000" dirty="0">
              <a:solidFill>
                <a:schemeClr val="bg1"/>
              </a:solidFill>
              <a:latin typeface="Arial" pitchFamily="34" charset="0"/>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9C3C8-639E-1930-0CA0-AC8FE3605ED0}"/>
              </a:ext>
            </a:extLst>
          </p:cNvPr>
          <p:cNvPicPr>
            <a:picLocks noChangeAspect="1"/>
          </p:cNvPicPr>
          <p:nvPr/>
        </p:nvPicPr>
        <p:blipFill>
          <a:blip r:embed="rId3">
            <a:lum/>
            <a:alphaModFix/>
          </a:blip>
          <a:srcRect/>
          <a:stretch>
            <a:fillRect/>
          </a:stretch>
        </p:blipFill>
        <p:spPr>
          <a:xfrm>
            <a:off x="1908000" y="1982880"/>
            <a:ext cx="5429160" cy="2943360"/>
          </a:xfrm>
          <a:prstGeom prst="rect">
            <a:avLst/>
          </a:prstGeom>
          <a:noFill/>
          <a:ln>
            <a:noFill/>
          </a:ln>
        </p:spPr>
      </p:pic>
      <p:sp>
        <p:nvSpPr>
          <p:cNvPr id="4" name="Rectangle 3">
            <a:extLst>
              <a:ext uri="{FF2B5EF4-FFF2-40B4-BE49-F238E27FC236}">
                <a16:creationId xmlns:a16="http://schemas.microsoft.com/office/drawing/2014/main" id="{776617B1-C98E-DFA5-0A76-24C90B44A726}"/>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Block Placement</a:t>
            </a:r>
            <a:endParaRPr lang="en-IN" sz="4000" dirty="0">
              <a:solidFill>
                <a:schemeClr val="bg1"/>
              </a:solidFill>
              <a:latin typeface="Arial" pitchFamily="34" charset="0"/>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38C2C-AD86-257F-B95B-FC4733088A15}"/>
              </a:ext>
            </a:extLst>
          </p:cNvPr>
          <p:cNvPicPr>
            <a:picLocks noChangeAspect="1"/>
          </p:cNvPicPr>
          <p:nvPr/>
        </p:nvPicPr>
        <p:blipFill>
          <a:blip r:embed="rId3">
            <a:lum/>
            <a:alphaModFix/>
          </a:blip>
          <a:srcRect/>
          <a:stretch>
            <a:fillRect/>
          </a:stretch>
        </p:blipFill>
        <p:spPr>
          <a:xfrm>
            <a:off x="1603080" y="2497320"/>
            <a:ext cx="6038999" cy="1914479"/>
          </a:xfrm>
          <a:prstGeom prst="rect">
            <a:avLst/>
          </a:prstGeom>
          <a:noFill/>
          <a:ln>
            <a:noFill/>
          </a:ln>
        </p:spPr>
      </p:pic>
      <p:sp>
        <p:nvSpPr>
          <p:cNvPr id="4" name="Rectangle 3">
            <a:extLst>
              <a:ext uri="{FF2B5EF4-FFF2-40B4-BE49-F238E27FC236}">
                <a16:creationId xmlns:a16="http://schemas.microsoft.com/office/drawing/2014/main" id="{ABA6F4A8-8019-BF37-4CB6-CB468B0A8743}"/>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err="1">
                <a:solidFill>
                  <a:schemeClr val="bg1"/>
                </a:solidFill>
              </a:rPr>
              <a:t>HeartBeats</a:t>
            </a:r>
            <a:endParaRPr lang="en-IN" sz="4000" dirty="0">
              <a:solidFill>
                <a:schemeClr val="bg1"/>
              </a:solidFill>
              <a:latin typeface="Arial" pitchFamily="3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F059F-70AB-E417-CBF3-D0F899E4BEE2}"/>
              </a:ext>
            </a:extLst>
          </p:cNvPr>
          <p:cNvPicPr>
            <a:picLocks noChangeAspect="1"/>
          </p:cNvPicPr>
          <p:nvPr/>
        </p:nvPicPr>
        <p:blipFill>
          <a:blip r:embed="rId3">
            <a:lum/>
            <a:alphaModFix/>
          </a:blip>
          <a:srcRect/>
          <a:stretch>
            <a:fillRect/>
          </a:stretch>
        </p:blipFill>
        <p:spPr>
          <a:xfrm>
            <a:off x="1384200" y="2320920"/>
            <a:ext cx="6477119" cy="2266920"/>
          </a:xfrm>
          <a:prstGeom prst="rect">
            <a:avLst/>
          </a:prstGeom>
          <a:noFill/>
          <a:ln>
            <a:noFill/>
          </a:ln>
        </p:spPr>
      </p:pic>
      <p:sp>
        <p:nvSpPr>
          <p:cNvPr id="4" name="Rectangle 3">
            <a:extLst>
              <a:ext uri="{FF2B5EF4-FFF2-40B4-BE49-F238E27FC236}">
                <a16:creationId xmlns:a16="http://schemas.microsoft.com/office/drawing/2014/main" id="{101DD0F5-E11D-1A6A-F31A-8BD211A10419}"/>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Replication Engines</a:t>
            </a:r>
            <a:endParaRPr lang="en-IN" sz="4000" dirty="0">
              <a:solidFill>
                <a:schemeClr val="bg1"/>
              </a:solidFill>
              <a:latin typeface="Arial" pitchFamily="34" charset="0"/>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612CC8-21E4-3EA8-35A2-EE8C530AA907}"/>
              </a:ext>
            </a:extLst>
          </p:cNvPr>
          <p:cNvPicPr>
            <a:picLocks noChangeAspect="1"/>
          </p:cNvPicPr>
          <p:nvPr/>
        </p:nvPicPr>
        <p:blipFill>
          <a:blip r:embed="rId3">
            <a:lum/>
            <a:alphaModFix/>
          </a:blip>
          <a:srcRect/>
          <a:stretch>
            <a:fillRect/>
          </a:stretch>
        </p:blipFill>
        <p:spPr>
          <a:xfrm>
            <a:off x="1631880" y="1582919"/>
            <a:ext cx="5981760" cy="3743280"/>
          </a:xfrm>
          <a:prstGeom prst="rect">
            <a:avLst/>
          </a:prstGeom>
          <a:noFill/>
          <a:ln>
            <a:noFill/>
          </a:ln>
        </p:spPr>
      </p:pic>
      <p:sp>
        <p:nvSpPr>
          <p:cNvPr id="4" name="Rectangle 3">
            <a:extLst>
              <a:ext uri="{FF2B5EF4-FFF2-40B4-BE49-F238E27FC236}">
                <a16:creationId xmlns:a16="http://schemas.microsoft.com/office/drawing/2014/main" id="{2B99B290-8402-76F9-4F53-AAA9770CF2A1}"/>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Data Correctness</a:t>
            </a:r>
            <a:endParaRPr lang="en-IN" sz="4000" dirty="0">
              <a:solidFill>
                <a:schemeClr val="bg1"/>
              </a:solidFill>
              <a:latin typeface="Arial" pitchFamily="3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152399" y="1219200"/>
            <a:ext cx="8864991" cy="5546724"/>
          </a:xfrm>
        </p:spPr>
        <p:txBody>
          <a:bodyPr>
            <a:normAutofit fontScale="55000" lnSpcReduction="20000"/>
          </a:bodyPr>
          <a:lstStyle/>
          <a:p>
            <a:r>
              <a:rPr lang="en-US" sz="2900" dirty="0"/>
              <a:t>Google processes 20 PB a day </a:t>
            </a:r>
          </a:p>
          <a:p>
            <a:endParaRPr lang="en-US" sz="2900" dirty="0"/>
          </a:p>
          <a:p>
            <a:r>
              <a:rPr lang="en-US" sz="2900" dirty="0"/>
              <a:t>Wayback Machine has 3 PB + 100 TB/month </a:t>
            </a:r>
          </a:p>
          <a:p>
            <a:endParaRPr lang="en-US" sz="2900" dirty="0"/>
          </a:p>
          <a:p>
            <a:r>
              <a:rPr lang="en-US" sz="2900" dirty="0"/>
              <a:t>Facebook has 2.5 PB of user data + 15 TB/day </a:t>
            </a:r>
          </a:p>
          <a:p>
            <a:endParaRPr lang="en-US" sz="2900" dirty="0"/>
          </a:p>
          <a:p>
            <a:r>
              <a:rPr lang="en-US" sz="2900" dirty="0"/>
              <a:t>eBay has 6.5 PB of user data + 50 TB/day </a:t>
            </a:r>
          </a:p>
          <a:p>
            <a:endParaRPr lang="en-US" sz="2900" dirty="0"/>
          </a:p>
          <a:p>
            <a:r>
              <a:rPr lang="en-US" sz="2900" dirty="0"/>
              <a:t>CERN’s Large Hydron Collider (LHC) generates 15 PB a year</a:t>
            </a:r>
          </a:p>
          <a:p>
            <a:endParaRPr lang="en-US" sz="2900" dirty="0"/>
          </a:p>
          <a:p>
            <a:pPr marL="342900" indent="-342900" algn="l" fontAlgn="base">
              <a:lnSpc>
                <a:spcPct val="150000"/>
              </a:lnSpc>
              <a:spcBef>
                <a:spcPts val="700"/>
              </a:spcBef>
              <a:buSzPct val="100000"/>
              <a:buFont typeface="Arial"/>
              <a:buChar char="•"/>
            </a:pPr>
            <a:r>
              <a:rPr lang="en-US" sz="2900" dirty="0"/>
              <a:t>1.7MB of data is generated every second by an individual in 2020</a:t>
            </a:r>
          </a:p>
          <a:p>
            <a:pPr marL="342900" indent="-342900" algn="l" fontAlgn="base">
              <a:lnSpc>
                <a:spcPct val="150000"/>
              </a:lnSpc>
              <a:spcBef>
                <a:spcPts val="700"/>
              </a:spcBef>
              <a:buSzPct val="100000"/>
              <a:buFont typeface="Arial"/>
              <a:buChar char="•"/>
            </a:pPr>
            <a:r>
              <a:rPr lang="en-US" sz="2900" dirty="0"/>
              <a:t>Humans produce 2.5 quintillion bytes of data daily</a:t>
            </a:r>
          </a:p>
          <a:p>
            <a:pPr marL="342900" indent="-342900" algn="l" fontAlgn="base">
              <a:lnSpc>
                <a:spcPct val="150000"/>
              </a:lnSpc>
              <a:spcBef>
                <a:spcPts val="700"/>
              </a:spcBef>
              <a:buSzPct val="100000"/>
              <a:buFont typeface="Arial"/>
              <a:buChar char="•"/>
            </a:pPr>
            <a:r>
              <a:rPr lang="en-US" sz="2900" dirty="0"/>
              <a:t>By 2025, humans shall generate 463 exabytes of data Each day:</a:t>
            </a:r>
          </a:p>
          <a:p>
            <a:pPr marL="342900" lvl="1" indent="-342900">
              <a:lnSpc>
                <a:spcPct val="150000"/>
              </a:lnSpc>
              <a:spcBef>
                <a:spcPts val="700"/>
              </a:spcBef>
              <a:buSzPct val="100000"/>
              <a:buFont typeface="Arial"/>
              <a:buChar char="•"/>
            </a:pPr>
            <a:r>
              <a:rPr lang="en-US" sz="2900" dirty="0"/>
              <a:t>306.4 billion emails are sent</a:t>
            </a:r>
          </a:p>
          <a:p>
            <a:pPr marL="342900" lvl="1" indent="-342900">
              <a:lnSpc>
                <a:spcPct val="150000"/>
              </a:lnSpc>
              <a:spcBef>
                <a:spcPts val="700"/>
              </a:spcBef>
              <a:buSzPct val="100000"/>
              <a:buFont typeface="Arial"/>
              <a:buChar char="•"/>
            </a:pPr>
            <a:r>
              <a:rPr lang="en-US" sz="2900" dirty="0"/>
              <a:t>95 million videos and photos are shared on Instagram</a:t>
            </a:r>
          </a:p>
          <a:p>
            <a:pPr marL="342900" lvl="1" indent="-342900">
              <a:lnSpc>
                <a:spcPct val="150000"/>
              </a:lnSpc>
              <a:spcBef>
                <a:spcPts val="700"/>
              </a:spcBef>
              <a:buSzPct val="100000"/>
              <a:buFont typeface="Arial"/>
              <a:buChar char="•"/>
            </a:pPr>
            <a:r>
              <a:rPr lang="en-US" sz="2900" dirty="0"/>
              <a:t>5 million Tweets are made.</a:t>
            </a:r>
          </a:p>
          <a:p>
            <a:r>
              <a:rPr lang="en-US" sz="2000" dirty="0"/>
              <a:t> </a:t>
            </a:r>
          </a:p>
          <a:p>
            <a:endParaRPr lang="en-US" sz="2800" dirty="0"/>
          </a:p>
          <a:p>
            <a:pPr marL="0" indent="0">
              <a:buNone/>
            </a:pPr>
            <a:endParaRPr lang="en-US" dirty="0"/>
          </a:p>
          <a:p>
            <a:endParaRPr lang="en-US" dirty="0"/>
          </a:p>
        </p:txBody>
      </p:sp>
      <p:sp>
        <p:nvSpPr>
          <p:cNvPr id="2" name="Rectangle 1">
            <a:extLst>
              <a:ext uri="{FF2B5EF4-FFF2-40B4-BE49-F238E27FC236}">
                <a16:creationId xmlns:a16="http://schemas.microsoft.com/office/drawing/2014/main" id="{20614A77-5C82-D63C-978D-207E6FD9C1A0}"/>
              </a:ext>
            </a:extLst>
          </p:cNvPr>
          <p:cNvSpPr/>
          <p:nvPr/>
        </p:nvSpPr>
        <p:spPr bwMode="auto">
          <a:xfrm>
            <a:off x="0" y="12005"/>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2400" dirty="0">
                <a:solidFill>
                  <a:schemeClr val="bg1"/>
                </a:solidFill>
              </a:rPr>
              <a:t>How Much Data</a:t>
            </a:r>
            <a:endParaRPr lang="en-IN" sz="2400" dirty="0">
              <a:solidFill>
                <a:schemeClr val="bg1"/>
              </a:solidFill>
              <a:latin typeface="Arial" pitchFamily="34" charset="0"/>
            </a:endParaRPr>
          </a:p>
        </p:txBody>
      </p:sp>
    </p:spTree>
    <p:extLst>
      <p:ext uri="{BB962C8B-B14F-4D97-AF65-F5344CB8AC3E}">
        <p14:creationId xmlns:p14="http://schemas.microsoft.com/office/powerpoint/2010/main" val="162234964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24B05-76B6-AF20-0226-9598BDD73218}"/>
              </a:ext>
            </a:extLst>
          </p:cNvPr>
          <p:cNvPicPr>
            <a:picLocks noChangeAspect="1"/>
          </p:cNvPicPr>
          <p:nvPr/>
        </p:nvPicPr>
        <p:blipFill>
          <a:blip r:embed="rId3">
            <a:lum/>
            <a:alphaModFix/>
          </a:blip>
          <a:srcRect/>
          <a:stretch>
            <a:fillRect/>
          </a:stretch>
        </p:blipFill>
        <p:spPr>
          <a:xfrm>
            <a:off x="1322280" y="2106720"/>
            <a:ext cx="6600960" cy="2695680"/>
          </a:xfrm>
          <a:prstGeom prst="rect">
            <a:avLst/>
          </a:prstGeom>
          <a:noFill/>
          <a:ln>
            <a:noFill/>
          </a:ln>
        </p:spPr>
      </p:pic>
      <p:sp>
        <p:nvSpPr>
          <p:cNvPr id="4" name="Rectangle 3">
            <a:extLst>
              <a:ext uri="{FF2B5EF4-FFF2-40B4-BE49-F238E27FC236}">
                <a16:creationId xmlns:a16="http://schemas.microsoft.com/office/drawing/2014/main" id="{B9704FC2-624F-05EE-CBE1-415CE19262FC}"/>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Data</a:t>
            </a:r>
            <a:r>
              <a:rPr lang="en-US" sz="4000" dirty="0"/>
              <a:t> </a:t>
            </a:r>
            <a:r>
              <a:rPr lang="en-US" sz="4000" dirty="0">
                <a:solidFill>
                  <a:schemeClr val="bg1"/>
                </a:solidFill>
              </a:rPr>
              <a:t>Pipelines</a:t>
            </a:r>
            <a:endParaRPr lang="en-IN" sz="4000" dirty="0">
              <a:solidFill>
                <a:schemeClr val="bg1"/>
              </a:solidFill>
              <a:latin typeface="Arial"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09EBA-90EA-AA57-85EC-EE74CD54984E}"/>
              </a:ext>
            </a:extLst>
          </p:cNvPr>
          <p:cNvPicPr>
            <a:picLocks noChangeAspect="1"/>
          </p:cNvPicPr>
          <p:nvPr/>
        </p:nvPicPr>
        <p:blipFill>
          <a:blip r:embed="rId3">
            <a:lum/>
            <a:alphaModFix/>
          </a:blip>
          <a:srcRect/>
          <a:stretch>
            <a:fillRect/>
          </a:stretch>
        </p:blipFill>
        <p:spPr>
          <a:xfrm>
            <a:off x="1689119" y="1563839"/>
            <a:ext cx="5867279" cy="3781440"/>
          </a:xfrm>
          <a:prstGeom prst="rect">
            <a:avLst/>
          </a:prstGeom>
          <a:noFill/>
          <a:ln>
            <a:noFill/>
          </a:ln>
        </p:spPr>
      </p:pic>
      <p:sp>
        <p:nvSpPr>
          <p:cNvPr id="4" name="Rectangle 3">
            <a:extLst>
              <a:ext uri="{FF2B5EF4-FFF2-40B4-BE49-F238E27FC236}">
                <a16:creationId xmlns:a16="http://schemas.microsoft.com/office/drawing/2014/main" id="{422E38CA-1BC7-0FC3-1F54-A9EF47306D10}"/>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t>Hadoop Subprojects</a:t>
            </a:r>
            <a:endParaRPr lang="en-IN" sz="4000" dirty="0">
              <a:solidFill>
                <a:schemeClr val="bg1"/>
              </a:solidFill>
              <a:latin typeface="Arial" pitchFamily="34"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ACA7B-B011-E96A-DAFB-55F26C12DE2B}"/>
              </a:ext>
            </a:extLst>
          </p:cNvPr>
          <p:cNvPicPr>
            <a:picLocks noChangeAspect="1"/>
          </p:cNvPicPr>
          <p:nvPr/>
        </p:nvPicPr>
        <p:blipFill>
          <a:blip r:embed="rId3">
            <a:lum/>
            <a:alphaModFix/>
          </a:blip>
          <a:srcRect/>
          <a:stretch>
            <a:fillRect/>
          </a:stretch>
        </p:blipFill>
        <p:spPr>
          <a:xfrm>
            <a:off x="1589040" y="2306880"/>
            <a:ext cx="6067440" cy="2295360"/>
          </a:xfrm>
          <a:prstGeom prst="rect">
            <a:avLst/>
          </a:prstGeom>
          <a:noFill/>
          <a:ln>
            <a:noFill/>
          </a:ln>
        </p:spPr>
      </p:pic>
      <p:sp>
        <p:nvSpPr>
          <p:cNvPr id="4" name="Rectangle 3">
            <a:extLst>
              <a:ext uri="{FF2B5EF4-FFF2-40B4-BE49-F238E27FC236}">
                <a16:creationId xmlns:a16="http://schemas.microsoft.com/office/drawing/2014/main" id="{F01B23DC-4A10-603F-4446-E459CBB8AD31}"/>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rPr>
              <a:t>Rebalancer</a:t>
            </a:r>
            <a:endParaRPr lang="en-IN" sz="4000" dirty="0">
              <a:solidFill>
                <a:schemeClr val="bg1"/>
              </a:solidFill>
              <a:latin typeface="Arial" pitchFamily="34" charset="0"/>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2733F-F3CE-894B-6D09-C77869E36EE0}"/>
              </a:ext>
            </a:extLst>
          </p:cNvPr>
          <p:cNvPicPr>
            <a:picLocks noChangeAspect="1"/>
          </p:cNvPicPr>
          <p:nvPr/>
        </p:nvPicPr>
        <p:blipFill>
          <a:blip r:embed="rId3">
            <a:lum/>
            <a:alphaModFix/>
          </a:blip>
          <a:srcRect/>
          <a:stretch>
            <a:fillRect/>
          </a:stretch>
        </p:blipFill>
        <p:spPr>
          <a:xfrm>
            <a:off x="1245960" y="1763640"/>
            <a:ext cx="6753240" cy="3381480"/>
          </a:xfrm>
          <a:prstGeom prst="rect">
            <a:avLst/>
          </a:prstGeom>
          <a:noFill/>
          <a:ln>
            <a:noFill/>
          </a:ln>
        </p:spPr>
      </p:pic>
      <p:sp>
        <p:nvSpPr>
          <p:cNvPr id="4" name="Rectangle 3">
            <a:extLst>
              <a:ext uri="{FF2B5EF4-FFF2-40B4-BE49-F238E27FC236}">
                <a16:creationId xmlns:a16="http://schemas.microsoft.com/office/drawing/2014/main" id="{AE3CCE70-27C3-4C23-C327-EECD48D09454}"/>
              </a:ext>
            </a:extLst>
          </p:cNvPr>
          <p:cNvSpPr/>
          <p:nvPr/>
        </p:nvSpPr>
        <p:spPr bwMode="auto">
          <a:xfrm>
            <a:off x="0" y="46202"/>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latin typeface="Arial" pitchFamily="34" charset="0"/>
              </a:rPr>
              <a:t>User Interface</a:t>
            </a:r>
            <a:endParaRPr lang="en-IN" sz="4000" dirty="0">
              <a:solidFill>
                <a:schemeClr val="bg1"/>
              </a:solidFill>
              <a:latin typeface="Arial" pitchFamily="34" charset="0"/>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477C2-F778-1652-C4B1-CD87C2E63297}"/>
              </a:ext>
            </a:extLst>
          </p:cNvPr>
          <p:cNvPicPr>
            <a:picLocks noChangeAspect="1"/>
          </p:cNvPicPr>
          <p:nvPr/>
        </p:nvPicPr>
        <p:blipFill>
          <a:blip r:embed="rId3">
            <a:lum/>
            <a:alphaModFix/>
          </a:blip>
          <a:srcRect/>
          <a:stretch>
            <a:fillRect/>
          </a:stretch>
        </p:blipFill>
        <p:spPr>
          <a:xfrm>
            <a:off x="1641240" y="1935360"/>
            <a:ext cx="5962680" cy="3038400"/>
          </a:xfrm>
          <a:prstGeom prst="rect">
            <a:avLst/>
          </a:prstGeom>
          <a:noFill/>
          <a:ln>
            <a:noFill/>
          </a:ln>
        </p:spPr>
      </p:pic>
      <p:sp>
        <p:nvSpPr>
          <p:cNvPr id="4" name="Rectangle 3">
            <a:extLst>
              <a:ext uri="{FF2B5EF4-FFF2-40B4-BE49-F238E27FC236}">
                <a16:creationId xmlns:a16="http://schemas.microsoft.com/office/drawing/2014/main" id="{D5707816-2EDC-CA4D-9978-E3ADC835A44C}"/>
              </a:ext>
            </a:extLst>
          </p:cNvPr>
          <p:cNvSpPr/>
          <p:nvPr/>
        </p:nvSpPr>
        <p:spPr bwMode="auto">
          <a:xfrm>
            <a:off x="5058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latin typeface="Arial" pitchFamily="34" charset="0"/>
              </a:rPr>
              <a:t>Parallelisms</a:t>
            </a:r>
            <a:endParaRPr lang="en-IN" sz="4000" dirty="0">
              <a:solidFill>
                <a:schemeClr val="bg1"/>
              </a:solidFill>
              <a:latin typeface="Arial" pitchFamily="34" charset="0"/>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318F7-067A-0A30-3618-6EF94C9A48D0}"/>
              </a:ext>
            </a:extLst>
          </p:cNvPr>
          <p:cNvPicPr>
            <a:picLocks noChangeAspect="1"/>
          </p:cNvPicPr>
          <p:nvPr/>
        </p:nvPicPr>
        <p:blipFill>
          <a:blip r:embed="rId3">
            <a:lum/>
            <a:alphaModFix/>
          </a:blip>
          <a:srcRect/>
          <a:stretch>
            <a:fillRect/>
          </a:stretch>
        </p:blipFill>
        <p:spPr>
          <a:xfrm>
            <a:off x="144000" y="1471320"/>
            <a:ext cx="9143640" cy="5008680"/>
          </a:xfrm>
          <a:prstGeom prst="rect">
            <a:avLst/>
          </a:prstGeom>
          <a:noFill/>
          <a:ln>
            <a:noFill/>
          </a:ln>
        </p:spPr>
      </p:pic>
      <p:sp>
        <p:nvSpPr>
          <p:cNvPr id="4" name="Rectangle 3">
            <a:extLst>
              <a:ext uri="{FF2B5EF4-FFF2-40B4-BE49-F238E27FC236}">
                <a16:creationId xmlns:a16="http://schemas.microsoft.com/office/drawing/2014/main" id="{465D5159-C41B-81EB-A9C6-B838F88066D1}"/>
              </a:ext>
            </a:extLst>
          </p:cNvPr>
          <p:cNvSpPr/>
          <p:nvPr/>
        </p:nvSpPr>
        <p:spPr bwMode="auto">
          <a:xfrm>
            <a:off x="50580" y="0"/>
            <a:ext cx="9144000" cy="1028824"/>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4000" dirty="0">
                <a:solidFill>
                  <a:schemeClr val="bg1"/>
                </a:solidFill>
                <a:latin typeface="Arial" pitchFamily="34" charset="0"/>
              </a:rPr>
              <a:t>Hadoop Ecosystem</a:t>
            </a:r>
            <a:endParaRPr lang="en-IN" sz="4000" dirty="0">
              <a:solidFill>
                <a:schemeClr val="bg1"/>
              </a:solidFill>
              <a:latin typeface="Arial" pitchFamily="34" charset="0"/>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867302" y="1217463"/>
            <a:ext cx="7409401"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Secondary </a:t>
            </a:r>
            <a:r>
              <a:rPr lang="en-IN" sz="3450" b="1" dirty="0" err="1">
                <a:solidFill>
                  <a:schemeClr val="bg1"/>
                </a:solidFill>
                <a:effectLst>
                  <a:outerShdw blurRad="38100" dist="38100" dir="2700000" algn="tl">
                    <a:srgbClr val="000000">
                      <a:alpha val="43137"/>
                    </a:srgbClr>
                  </a:outerShdw>
                </a:effectLst>
                <a:latin typeface="HP Simplified" panose="020B0604020204020204" pitchFamily="34" charset="0"/>
              </a:rPr>
              <a:t>NameNode</a:t>
            </a: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 &amp; Checkpointing</a:t>
            </a:r>
          </a:p>
        </p:txBody>
      </p:sp>
      <p:grpSp>
        <p:nvGrpSpPr>
          <p:cNvPr id="22" name="Group 21">
            <a:extLst>
              <a:ext uri="{FF2B5EF4-FFF2-40B4-BE49-F238E27FC236}">
                <a16:creationId xmlns:a16="http://schemas.microsoft.com/office/drawing/2014/main" id="{6A234A73-FF0A-47A2-9852-2BB230DCCB88}"/>
              </a:ext>
            </a:extLst>
          </p:cNvPr>
          <p:cNvGrpSpPr/>
          <p:nvPr/>
        </p:nvGrpSpPr>
        <p:grpSpPr>
          <a:xfrm>
            <a:off x="2794196" y="2267429"/>
            <a:ext cx="5936509" cy="3270452"/>
            <a:chOff x="806155" y="1593606"/>
            <a:chExt cx="11873017" cy="7914494"/>
          </a:xfrm>
        </p:grpSpPr>
        <p:sp>
          <p:nvSpPr>
            <p:cNvPr id="23" name="Rectangle: Rounded Corners 22">
              <a:extLst>
                <a:ext uri="{FF2B5EF4-FFF2-40B4-BE49-F238E27FC236}">
                  <a16:creationId xmlns:a16="http://schemas.microsoft.com/office/drawing/2014/main" id="{39310AFF-3666-45B7-8698-706CFD77ED9E}"/>
                </a:ext>
              </a:extLst>
            </p:cNvPr>
            <p:cNvSpPr/>
            <p:nvPr/>
          </p:nvSpPr>
          <p:spPr>
            <a:xfrm>
              <a:off x="3072100" y="1593606"/>
              <a:ext cx="3787950" cy="7522715"/>
            </a:xfrm>
            <a:prstGeom prst="roundRect">
              <a:avLst/>
            </a:prstGeom>
            <a:noFill/>
            <a:ln w="38100">
              <a:solidFill>
                <a:srgbClr val="4FC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badi" panose="020B0604020104020204" pitchFamily="34" charset="0"/>
              </a:endParaRPr>
            </a:p>
          </p:txBody>
        </p:sp>
        <p:sp>
          <p:nvSpPr>
            <p:cNvPr id="24" name="Speech Bubble: Rectangle with Corners Rounded 23">
              <a:extLst>
                <a:ext uri="{FF2B5EF4-FFF2-40B4-BE49-F238E27FC236}">
                  <a16:creationId xmlns:a16="http://schemas.microsoft.com/office/drawing/2014/main" id="{3630F3D8-7EF2-4601-A0CE-87FF838974D7}"/>
                </a:ext>
              </a:extLst>
            </p:cNvPr>
            <p:cNvSpPr/>
            <p:nvPr/>
          </p:nvSpPr>
          <p:spPr>
            <a:xfrm>
              <a:off x="806155" y="8345137"/>
              <a:ext cx="2643580" cy="1097280"/>
            </a:xfrm>
            <a:prstGeom prst="wedgeRoundRectCallout">
              <a:avLst>
                <a:gd name="adj1" fmla="val 78323"/>
                <a:gd name="adj2" fmla="val -43056"/>
                <a:gd name="adj3" fmla="val 16667"/>
              </a:avLst>
            </a:prstGeom>
            <a:solidFill>
              <a:schemeClr val="bg1"/>
            </a:solidFill>
            <a:ln w="38100">
              <a:solidFill>
                <a:srgbClr val="4F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badi" panose="020B0604020104020204" pitchFamily="34" charset="0"/>
              </a:endParaRPr>
            </a:p>
          </p:txBody>
        </p:sp>
        <p:sp>
          <p:nvSpPr>
            <p:cNvPr id="25" name="Rectangle: Rounded Corners 24">
              <a:extLst>
                <a:ext uri="{FF2B5EF4-FFF2-40B4-BE49-F238E27FC236}">
                  <a16:creationId xmlns:a16="http://schemas.microsoft.com/office/drawing/2014/main" id="{9CE25604-A047-4BE0-BD85-BF1DA1F0EC77}"/>
                </a:ext>
              </a:extLst>
            </p:cNvPr>
            <p:cNvSpPr/>
            <p:nvPr/>
          </p:nvSpPr>
          <p:spPr>
            <a:xfrm>
              <a:off x="8891222" y="1680128"/>
              <a:ext cx="3787950" cy="7522715"/>
            </a:xfrm>
            <a:prstGeom prst="roundRect">
              <a:avLst/>
            </a:prstGeom>
            <a:noFill/>
            <a:ln w="38100">
              <a:solidFill>
                <a:srgbClr val="4FC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badi" panose="020B0604020104020204" pitchFamily="34" charset="0"/>
              </a:endParaRPr>
            </a:p>
          </p:txBody>
        </p:sp>
        <p:sp>
          <p:nvSpPr>
            <p:cNvPr id="26" name="Rectangle: Rounded Corners 25">
              <a:extLst>
                <a:ext uri="{FF2B5EF4-FFF2-40B4-BE49-F238E27FC236}">
                  <a16:creationId xmlns:a16="http://schemas.microsoft.com/office/drawing/2014/main" id="{83186720-15B9-40FB-8199-76622CA6AEE1}"/>
                </a:ext>
              </a:extLst>
            </p:cNvPr>
            <p:cNvSpPr/>
            <p:nvPr/>
          </p:nvSpPr>
          <p:spPr>
            <a:xfrm>
              <a:off x="9326048" y="1835351"/>
              <a:ext cx="2918297" cy="898529"/>
            </a:xfrm>
            <a:prstGeom prst="round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Secondary NameNode</a:t>
              </a:r>
            </a:p>
          </p:txBody>
        </p:sp>
        <p:sp>
          <p:nvSpPr>
            <p:cNvPr id="27" name="Rectangle: Rounded Corners 26">
              <a:extLst>
                <a:ext uri="{FF2B5EF4-FFF2-40B4-BE49-F238E27FC236}">
                  <a16:creationId xmlns:a16="http://schemas.microsoft.com/office/drawing/2014/main" id="{CA1E44F6-FDF1-4704-8CAA-58107C180E7F}"/>
                </a:ext>
              </a:extLst>
            </p:cNvPr>
            <p:cNvSpPr/>
            <p:nvPr/>
          </p:nvSpPr>
          <p:spPr>
            <a:xfrm>
              <a:off x="3535592" y="1835351"/>
              <a:ext cx="2918297" cy="898529"/>
            </a:xfrm>
            <a:prstGeom prst="round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NameNode</a:t>
              </a:r>
            </a:p>
          </p:txBody>
        </p:sp>
        <p:sp>
          <p:nvSpPr>
            <p:cNvPr id="28" name="Rectangle: Folded Corner 27">
              <a:extLst>
                <a:ext uri="{FF2B5EF4-FFF2-40B4-BE49-F238E27FC236}">
                  <a16:creationId xmlns:a16="http://schemas.microsoft.com/office/drawing/2014/main" id="{E8060989-80C5-43C1-A4CF-21DAA9CBB608}"/>
                </a:ext>
              </a:extLst>
            </p:cNvPr>
            <p:cNvSpPr/>
            <p:nvPr/>
          </p:nvSpPr>
          <p:spPr>
            <a:xfrm>
              <a:off x="4309867" y="3009667"/>
              <a:ext cx="1312416" cy="1390412"/>
            </a:xfrm>
            <a:prstGeom prst="foldedCorner">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editLog</a:t>
              </a: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p:txBody>
        </p:sp>
        <p:sp>
          <p:nvSpPr>
            <p:cNvPr id="29" name="Rectangle: Folded Corner 28">
              <a:extLst>
                <a:ext uri="{FF2B5EF4-FFF2-40B4-BE49-F238E27FC236}">
                  <a16:creationId xmlns:a16="http://schemas.microsoft.com/office/drawing/2014/main" id="{CA490D08-B146-4A34-8309-07CF37D2A6B2}"/>
                </a:ext>
              </a:extLst>
            </p:cNvPr>
            <p:cNvSpPr/>
            <p:nvPr/>
          </p:nvSpPr>
          <p:spPr>
            <a:xfrm>
              <a:off x="10039094" y="3009667"/>
              <a:ext cx="1312416" cy="1390412"/>
            </a:xfrm>
            <a:prstGeom prst="foldedCorner">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editLog</a:t>
              </a: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p:txBody>
        </p:sp>
        <p:sp>
          <p:nvSpPr>
            <p:cNvPr id="30" name="Rectangle: Folded Corner 29">
              <a:extLst>
                <a:ext uri="{FF2B5EF4-FFF2-40B4-BE49-F238E27FC236}">
                  <a16:creationId xmlns:a16="http://schemas.microsoft.com/office/drawing/2014/main" id="{526B24E5-3B5B-48C8-945A-9E804507ECC9}"/>
                </a:ext>
              </a:extLst>
            </p:cNvPr>
            <p:cNvSpPr/>
            <p:nvPr/>
          </p:nvSpPr>
          <p:spPr>
            <a:xfrm>
              <a:off x="4338532" y="5356358"/>
              <a:ext cx="1312416" cy="1390412"/>
            </a:xfrm>
            <a:prstGeom prst="foldedCorner">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fsImage</a:t>
              </a: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p:txBody>
        </p:sp>
        <p:sp>
          <p:nvSpPr>
            <p:cNvPr id="31" name="Rectangle: Folded Corner 30">
              <a:extLst>
                <a:ext uri="{FF2B5EF4-FFF2-40B4-BE49-F238E27FC236}">
                  <a16:creationId xmlns:a16="http://schemas.microsoft.com/office/drawing/2014/main" id="{1BC243D3-F8A1-4217-B1DE-258DAF0ABE22}"/>
                </a:ext>
              </a:extLst>
            </p:cNvPr>
            <p:cNvSpPr/>
            <p:nvPr/>
          </p:nvSpPr>
          <p:spPr>
            <a:xfrm>
              <a:off x="10039094" y="5356358"/>
              <a:ext cx="1312416" cy="1390412"/>
            </a:xfrm>
            <a:prstGeom prst="foldedCorner">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fsImage</a:t>
              </a: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p:txBody>
        </p:sp>
        <p:sp>
          <p:nvSpPr>
            <p:cNvPr id="33" name="Rectangle: Folded Corner 32">
              <a:extLst>
                <a:ext uri="{FF2B5EF4-FFF2-40B4-BE49-F238E27FC236}">
                  <a16:creationId xmlns:a16="http://schemas.microsoft.com/office/drawing/2014/main" id="{9A01D65A-7138-4A5B-ADA3-3C1C98435636}"/>
                </a:ext>
              </a:extLst>
            </p:cNvPr>
            <p:cNvSpPr/>
            <p:nvPr/>
          </p:nvSpPr>
          <p:spPr>
            <a:xfrm>
              <a:off x="4338532" y="7367997"/>
              <a:ext cx="1312416" cy="1390412"/>
            </a:xfrm>
            <a:prstGeom prst="foldedCorner">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0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editLog</a:t>
              </a: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a:p>
              <a:pPr algn="ctr">
                <a:lnSpc>
                  <a:spcPct val="150000"/>
                </a:lnSpc>
              </a:pPr>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(new)</a:t>
              </a:r>
            </a:p>
          </p:txBody>
        </p:sp>
        <p:sp>
          <p:nvSpPr>
            <p:cNvPr id="35" name="Rectangle: Folded Corner 34">
              <a:extLst>
                <a:ext uri="{FF2B5EF4-FFF2-40B4-BE49-F238E27FC236}">
                  <a16:creationId xmlns:a16="http://schemas.microsoft.com/office/drawing/2014/main" id="{E49F5A78-4CDF-4BD3-87A5-1E563D7DC845}"/>
                </a:ext>
              </a:extLst>
            </p:cNvPr>
            <p:cNvSpPr/>
            <p:nvPr/>
          </p:nvSpPr>
          <p:spPr>
            <a:xfrm>
              <a:off x="10039094" y="7367997"/>
              <a:ext cx="1312416" cy="1390412"/>
            </a:xfrm>
            <a:prstGeom prst="foldedCorner">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endParaRPr>
            </a:p>
            <a:p>
              <a:pPr algn="ctr"/>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FsImage</a:t>
              </a:r>
            </a:p>
            <a:p>
              <a:pPr algn="ctr"/>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(final)</a:t>
              </a:r>
            </a:p>
          </p:txBody>
        </p:sp>
        <p:cxnSp>
          <p:nvCxnSpPr>
            <p:cNvPr id="36" name="Straight Connector 35">
              <a:extLst>
                <a:ext uri="{FF2B5EF4-FFF2-40B4-BE49-F238E27FC236}">
                  <a16:creationId xmlns:a16="http://schemas.microsoft.com/office/drawing/2014/main" id="{B385FE4D-AF97-442B-809A-F0542E7C260F}"/>
                </a:ext>
              </a:extLst>
            </p:cNvPr>
            <p:cNvCxnSpPr/>
            <p:nvPr/>
          </p:nvCxnSpPr>
          <p:spPr>
            <a:xfrm>
              <a:off x="9236155" y="7051040"/>
              <a:ext cx="3098085" cy="0"/>
            </a:xfrm>
            <a:prstGeom prst="line">
              <a:avLst/>
            </a:prstGeom>
            <a:ln w="38100">
              <a:solidFill>
                <a:srgbClr val="4FC9FF"/>
              </a:solidFill>
              <a:prstDash val="dash"/>
            </a:ln>
          </p:spPr>
          <p:style>
            <a:lnRef idx="1">
              <a:schemeClr val="accent1"/>
            </a:lnRef>
            <a:fillRef idx="0">
              <a:schemeClr val="accent1"/>
            </a:fillRef>
            <a:effectRef idx="0">
              <a:schemeClr val="accent1"/>
            </a:effectRef>
            <a:fontRef idx="minor">
              <a:schemeClr val="tx1"/>
            </a:fontRef>
          </p:style>
        </p:cxnSp>
        <p:sp>
          <p:nvSpPr>
            <p:cNvPr id="37" name="Plus Sign 36">
              <a:extLst>
                <a:ext uri="{FF2B5EF4-FFF2-40B4-BE49-F238E27FC236}">
                  <a16:creationId xmlns:a16="http://schemas.microsoft.com/office/drawing/2014/main" id="{BC3A1086-ACBC-4FAB-8EBB-D3B1D420E47E}"/>
                </a:ext>
              </a:extLst>
            </p:cNvPr>
            <p:cNvSpPr/>
            <p:nvPr/>
          </p:nvSpPr>
          <p:spPr>
            <a:xfrm>
              <a:off x="10376229" y="4478845"/>
              <a:ext cx="638149" cy="772160"/>
            </a:xfrm>
            <a:prstGeom prst="mathPlus">
              <a:avLst/>
            </a:prstGeom>
            <a:solidFill>
              <a:srgbClr val="4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badi" panose="020B0604020104020204" pitchFamily="34" charset="0"/>
              </a:endParaRPr>
            </a:p>
          </p:txBody>
        </p:sp>
        <p:cxnSp>
          <p:nvCxnSpPr>
            <p:cNvPr id="39" name="Straight Arrow Connector 38">
              <a:extLst>
                <a:ext uri="{FF2B5EF4-FFF2-40B4-BE49-F238E27FC236}">
                  <a16:creationId xmlns:a16="http://schemas.microsoft.com/office/drawing/2014/main" id="{0C081B8C-BE7E-43C0-BA28-32F1D8F4C09B}"/>
                </a:ext>
              </a:extLst>
            </p:cNvPr>
            <p:cNvCxnSpPr>
              <a:cxnSpLocks/>
            </p:cNvCxnSpPr>
            <p:nvPr/>
          </p:nvCxnSpPr>
          <p:spPr>
            <a:xfrm>
              <a:off x="5895961" y="6051564"/>
              <a:ext cx="3829726" cy="0"/>
            </a:xfrm>
            <a:prstGeom prst="straightConnector1">
              <a:avLst/>
            </a:prstGeom>
            <a:ln w="38100">
              <a:solidFill>
                <a:srgbClr val="4FC9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2F4D1C-5C3B-4098-8A6A-058BBB77979C}"/>
                </a:ext>
              </a:extLst>
            </p:cNvPr>
            <p:cNvCxnSpPr/>
            <p:nvPr/>
          </p:nvCxnSpPr>
          <p:spPr>
            <a:xfrm>
              <a:off x="5875312" y="3704873"/>
              <a:ext cx="3859826" cy="0"/>
            </a:xfrm>
            <a:prstGeom prst="straightConnector1">
              <a:avLst/>
            </a:prstGeom>
            <a:ln w="38100">
              <a:solidFill>
                <a:srgbClr val="4FC9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601B1F-7A55-4634-8CC6-6BD22C068450}"/>
                </a:ext>
              </a:extLst>
            </p:cNvPr>
            <p:cNvCxnSpPr>
              <a:cxnSpLocks/>
            </p:cNvCxnSpPr>
            <p:nvPr/>
          </p:nvCxnSpPr>
          <p:spPr>
            <a:xfrm flipH="1" flipV="1">
              <a:off x="5826396" y="6339841"/>
              <a:ext cx="3957661" cy="1723362"/>
            </a:xfrm>
            <a:prstGeom prst="straightConnector1">
              <a:avLst/>
            </a:prstGeom>
            <a:ln w="38100">
              <a:solidFill>
                <a:srgbClr val="4FC9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B11CE15D-A825-46BD-9039-7BB25B1B8D90}"/>
                </a:ext>
              </a:extLst>
            </p:cNvPr>
            <p:cNvCxnSpPr>
              <a:cxnSpLocks/>
            </p:cNvCxnSpPr>
            <p:nvPr/>
          </p:nvCxnSpPr>
          <p:spPr>
            <a:xfrm rot="10800000" flipH="1" flipV="1">
              <a:off x="4290460" y="4058960"/>
              <a:ext cx="28665" cy="3601925"/>
            </a:xfrm>
            <a:prstGeom prst="curvedConnector3">
              <a:avLst>
                <a:gd name="adj1" fmla="val -2498796"/>
              </a:avLst>
            </a:prstGeom>
            <a:ln w="38100">
              <a:solidFill>
                <a:srgbClr val="4FC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318B3148-DD5E-4151-97CC-A8CDAE3B9D70}"/>
                </a:ext>
              </a:extLst>
            </p:cNvPr>
            <p:cNvCxnSpPr>
              <a:cxnSpLocks/>
              <a:stCxn id="33" idx="1"/>
              <a:endCxn id="28" idx="1"/>
            </p:cNvCxnSpPr>
            <p:nvPr/>
          </p:nvCxnSpPr>
          <p:spPr>
            <a:xfrm rot="10800000">
              <a:off x="4309868" y="3704873"/>
              <a:ext cx="28665" cy="4358330"/>
            </a:xfrm>
            <a:prstGeom prst="curvedConnector3">
              <a:avLst>
                <a:gd name="adj1" fmla="val 3591226"/>
              </a:avLst>
            </a:prstGeom>
            <a:ln w="38100">
              <a:solidFill>
                <a:srgbClr val="4FC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E9AE97C-0A52-453C-B4AC-D23DB701A512}"/>
                </a:ext>
              </a:extLst>
            </p:cNvPr>
            <p:cNvSpPr txBox="1"/>
            <p:nvPr/>
          </p:nvSpPr>
          <p:spPr>
            <a:xfrm>
              <a:off x="6879456" y="5648904"/>
              <a:ext cx="1991570" cy="595855"/>
            </a:xfrm>
            <a:prstGeom prst="rect">
              <a:avLst/>
            </a:prstGeom>
            <a:noFill/>
          </p:spPr>
          <p:txBody>
            <a:bodyPr wrap="none" rtlCol="0">
              <a:spAutoFit/>
            </a:bodyPr>
            <a:lstStyle/>
            <a:p>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First time copy</a:t>
              </a:r>
            </a:p>
          </p:txBody>
        </p:sp>
        <p:sp>
          <p:nvSpPr>
            <p:cNvPr id="56" name="TextBox 55">
              <a:extLst>
                <a:ext uri="{FF2B5EF4-FFF2-40B4-BE49-F238E27FC236}">
                  <a16:creationId xmlns:a16="http://schemas.microsoft.com/office/drawing/2014/main" id="{B5BC1BF1-C035-493F-A834-F37B659F0809}"/>
                </a:ext>
              </a:extLst>
            </p:cNvPr>
            <p:cNvSpPr txBox="1"/>
            <p:nvPr/>
          </p:nvSpPr>
          <p:spPr>
            <a:xfrm>
              <a:off x="899831" y="8539834"/>
              <a:ext cx="2363468" cy="968266"/>
            </a:xfrm>
            <a:prstGeom prst="rect">
              <a:avLst/>
            </a:prstGeom>
            <a:noFill/>
          </p:spPr>
          <p:txBody>
            <a:bodyPr wrap="none" rtlCol="0">
              <a:spAutoFit/>
            </a:bodyPr>
            <a:lstStyle/>
            <a:p>
              <a:pPr algn="ctr"/>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Temporary </a:t>
              </a:r>
            </a:p>
            <a:p>
              <a:pPr algn="ctr"/>
              <a:r>
                <a:rPr lang="en-US" sz="10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During checkpoint</a:t>
              </a:r>
            </a:p>
          </p:txBody>
        </p:sp>
      </p:grpSp>
      <p:sp>
        <p:nvSpPr>
          <p:cNvPr id="58" name="TextBox 57">
            <a:extLst>
              <a:ext uri="{FF2B5EF4-FFF2-40B4-BE49-F238E27FC236}">
                <a16:creationId xmlns:a16="http://schemas.microsoft.com/office/drawing/2014/main" id="{EA31C1B4-C2C7-40F8-9458-5DCB4B0AF8BE}"/>
              </a:ext>
            </a:extLst>
          </p:cNvPr>
          <p:cNvSpPr txBox="1"/>
          <p:nvPr/>
        </p:nvSpPr>
        <p:spPr>
          <a:xfrm>
            <a:off x="268507" y="2464408"/>
            <a:ext cx="3245533" cy="2556213"/>
          </a:xfrm>
          <a:prstGeom prst="rect">
            <a:avLst/>
          </a:prstGeom>
          <a:noFill/>
        </p:spPr>
        <p:txBody>
          <a:bodyPr wrap="square">
            <a:spAutoFit/>
          </a:bodyPr>
          <a:lstStyle/>
          <a:p>
            <a:pPr marL="228600" indent="-228600">
              <a:lnSpc>
                <a:spcPct val="150000"/>
              </a:lnSpc>
              <a:buFont typeface="Wingdings" panose="05000000000000000000" pitchFamily="2" charset="2"/>
              <a:buChar char="Ø"/>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Checkpointing is a </a:t>
            </a:r>
            <a:r>
              <a:rPr lang="en-US" sz="1200" b="1" dirty="0">
                <a:solidFill>
                  <a:srgbClr val="0A93C9"/>
                </a:solidFill>
                <a:latin typeface="Abadi" panose="020B0604020104020204" pitchFamily="34" charset="0"/>
                <a:ea typeface="Open Sans" panose="020B0606030504020204" pitchFamily="34" charset="0"/>
                <a:cs typeface="Open Sans" panose="020B0606030504020204" pitchFamily="34" charset="0"/>
              </a:rPr>
              <a:t>process of combining edit logs with </a:t>
            </a:r>
            <a:r>
              <a:rPr lang="en-US" sz="1200" b="1" dirty="0" err="1">
                <a:solidFill>
                  <a:srgbClr val="0A93C9"/>
                </a:solidFill>
                <a:latin typeface="Abadi" panose="020B0604020104020204" pitchFamily="34" charset="0"/>
                <a:ea typeface="Open Sans" panose="020B0606030504020204" pitchFamily="34" charset="0"/>
                <a:cs typeface="Open Sans" panose="020B0606030504020204" pitchFamily="34" charset="0"/>
              </a:rPr>
              <a:t>FsImage</a:t>
            </a:r>
            <a:endParaRPr lang="en-US" sz="1200" b="1" dirty="0">
              <a:solidFill>
                <a:srgbClr val="0A93C9"/>
              </a:solidFill>
              <a:latin typeface="Abadi" panose="020B0604020104020204" pitchFamily="34" charset="0"/>
              <a:ea typeface="Open Sans" panose="020B0606030504020204" pitchFamily="34" charset="0"/>
              <a:cs typeface="Open Sans" panose="020B0606030504020204" pitchFamily="34" charset="0"/>
            </a:endParaRPr>
          </a:p>
          <a:p>
            <a:pPr marL="228600" indent="-228600">
              <a:lnSpc>
                <a:spcPct val="150000"/>
              </a:lnSpc>
              <a:buFont typeface="Wingdings" panose="05000000000000000000" pitchFamily="2" charset="2"/>
              <a:buChar char="Ø"/>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Secondary </a:t>
            </a:r>
            <a:r>
              <a:rPr lang="en-US" sz="12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NameNode</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takes over the </a:t>
            </a:r>
            <a:r>
              <a:rPr lang="en-US" sz="1200" b="1" dirty="0">
                <a:solidFill>
                  <a:srgbClr val="0A93C9"/>
                </a:solidFill>
                <a:latin typeface="Abadi" panose="020B0604020104020204" pitchFamily="34" charset="0"/>
                <a:ea typeface="Open Sans" panose="020B0606030504020204" pitchFamily="34" charset="0"/>
                <a:cs typeface="Open Sans" panose="020B0606030504020204" pitchFamily="34" charset="0"/>
              </a:rPr>
              <a:t>responsibility of checkpointing</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therefore, making </a:t>
            </a:r>
            <a:r>
              <a:rPr lang="en-US" sz="12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NameNode</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more available</a:t>
            </a:r>
          </a:p>
          <a:p>
            <a:pPr marL="228600" indent="-228600">
              <a:lnSpc>
                <a:spcPct val="150000"/>
              </a:lnSpc>
              <a:buFont typeface="Wingdings" panose="05000000000000000000" pitchFamily="2" charset="2"/>
              <a:buChar char="Ø"/>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Allows faster Failover as it prevents edit logs from getting too huge</a:t>
            </a:r>
          </a:p>
          <a:p>
            <a:pPr marL="228600" indent="-228600">
              <a:lnSpc>
                <a:spcPct val="150000"/>
              </a:lnSpc>
              <a:buFont typeface="Wingdings" panose="05000000000000000000" pitchFamily="2" charset="2"/>
              <a:buChar char="Ø"/>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Checkpointing happens periodically</a:t>
            </a:r>
          </a:p>
          <a:p>
            <a:pPr>
              <a:lnSpc>
                <a:spcPct val="150000"/>
              </a:lnSpc>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(default: 1 hour) </a:t>
            </a:r>
          </a:p>
        </p:txBody>
      </p:sp>
    </p:spTree>
    <p:extLst>
      <p:ext uri="{BB962C8B-B14F-4D97-AF65-F5344CB8AC3E}">
        <p14:creationId xmlns:p14="http://schemas.microsoft.com/office/powerpoint/2010/main" val="426689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1"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dirty="0">
              <a:latin typeface="HP Simplified" panose="020B0604020204020204"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562780" y="2657090"/>
            <a:ext cx="8267700" cy="1685077"/>
          </a:xfrm>
          <a:prstGeom prst="rect">
            <a:avLst/>
          </a:prstGeom>
        </p:spPr>
        <p:txBody>
          <a:bodyPr wrap="square">
            <a:spAutoFit/>
          </a:bodyPr>
          <a:lstStyle/>
          <a:p>
            <a:pPr algn="ct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How The Data Is Actually Stored</a:t>
            </a:r>
          </a:p>
          <a:p>
            <a:pPr algn="ct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In </a:t>
            </a:r>
            <a:r>
              <a:rPr lang="en-US" sz="3450" b="1" dirty="0" err="1">
                <a:solidFill>
                  <a:schemeClr val="bg1"/>
                </a:solidFill>
                <a:latin typeface="HP Simplified" panose="020B0604020204020204" pitchFamily="34" charset="0"/>
                <a:ea typeface="Open Sans" panose="020B0606030504020204" pitchFamily="34" charset="0"/>
                <a:cs typeface="Open Sans" panose="020B0606030504020204" pitchFamily="34" charset="0"/>
              </a:rPr>
              <a:t>Datanodes</a:t>
            </a: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a:t>
            </a:r>
          </a:p>
          <a:p>
            <a:pPr algn="ct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HDFS Data Blocks</a:t>
            </a:r>
            <a:endParaRPr lang="en-US" sz="3450" b="1" dirty="0">
              <a:latin typeface="HP Simplified" panose="020B06040202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168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2552058" y="3924300"/>
            <a:ext cx="4039888"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HDFS Data Blocks</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6</a:t>
            </a:r>
          </a:p>
        </p:txBody>
      </p:sp>
    </p:spTree>
    <p:extLst>
      <p:ext uri="{BB962C8B-B14F-4D97-AF65-F5344CB8AC3E}">
        <p14:creationId xmlns:p14="http://schemas.microsoft.com/office/powerpoint/2010/main" val="302648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6CC1D-7D6A-F8B1-396D-458E8DF3C0E8}"/>
              </a:ext>
            </a:extLst>
          </p:cNvPr>
          <p:cNvPicPr>
            <a:picLocks noChangeAspect="1"/>
          </p:cNvPicPr>
          <p:nvPr/>
        </p:nvPicPr>
        <p:blipFill>
          <a:blip r:embed="rId2"/>
          <a:stretch>
            <a:fillRect/>
          </a:stretch>
        </p:blipFill>
        <p:spPr>
          <a:xfrm>
            <a:off x="-56855" y="140678"/>
            <a:ext cx="8751631" cy="6189784"/>
          </a:xfrm>
          <a:prstGeom prst="rect">
            <a:avLst/>
          </a:prstGeom>
        </p:spPr>
      </p:pic>
    </p:spTree>
    <p:extLst>
      <p:ext uri="{BB962C8B-B14F-4D97-AF65-F5344CB8AC3E}">
        <p14:creationId xmlns:p14="http://schemas.microsoft.com/office/powerpoint/2010/main" val="404733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normAutofit lnSpcReduction="1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r>
              <a:rPr lang="en-US" dirty="0"/>
              <a:t>Streaming Data </a:t>
            </a:r>
          </a:p>
          <a:p>
            <a:pPr lvl="1"/>
            <a:r>
              <a:rPr lang="en-US" dirty="0"/>
              <a:t>You can only scan the data once</a:t>
            </a:r>
          </a:p>
          <a:p>
            <a:endParaRPr lang="en-US" dirty="0"/>
          </a:p>
          <a:p>
            <a:pPr marL="457200" lvl="1" indent="0">
              <a:buNone/>
            </a:pPr>
            <a:endParaRPr lang="en-US" dirty="0"/>
          </a:p>
          <a:p>
            <a:endParaRPr lang="en-US" dirty="0"/>
          </a:p>
        </p:txBody>
      </p:sp>
      <p:sp>
        <p:nvSpPr>
          <p:cNvPr id="4" name="Rectangle 3">
            <a:extLst>
              <a:ext uri="{FF2B5EF4-FFF2-40B4-BE49-F238E27FC236}">
                <a16:creationId xmlns:a16="http://schemas.microsoft.com/office/drawing/2014/main" id="{AFE411F7-2990-6E04-E74B-F9513F5C894C}"/>
              </a:ext>
            </a:extLst>
          </p:cNvPr>
          <p:cNvSpPr/>
          <p:nvPr/>
        </p:nvSpPr>
        <p:spPr bwMode="auto">
          <a:xfrm>
            <a:off x="0" y="12005"/>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2400" dirty="0">
                <a:solidFill>
                  <a:schemeClr val="bg1"/>
                </a:solidFill>
              </a:rPr>
              <a:t>Type of Data</a:t>
            </a:r>
            <a:endParaRPr lang="en-IN" sz="2400" dirty="0">
              <a:solidFill>
                <a:schemeClr val="bg1"/>
              </a:solidFill>
              <a:latin typeface="Arial" pitchFamily="34" charset="0"/>
            </a:endParaRPr>
          </a:p>
        </p:txBody>
      </p:sp>
    </p:spTree>
    <p:extLst>
      <p:ext uri="{BB962C8B-B14F-4D97-AF65-F5344CB8AC3E}">
        <p14:creationId xmlns:p14="http://schemas.microsoft.com/office/powerpoint/2010/main" val="395417482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dirty="0">
              <a:latin typeface="HP Simplified" panose="020B0604020204020204"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614765" y="2657090"/>
            <a:ext cx="7914470" cy="1154162"/>
          </a:xfrm>
          <a:prstGeom prst="rect">
            <a:avLst/>
          </a:prstGeom>
        </p:spPr>
        <p:txBody>
          <a:bodyPr wrap="square">
            <a:spAutoFit/>
          </a:bodyPr>
          <a:lstStyle/>
          <a:p>
            <a:pPr algn="ct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Fault Tolerance: How Hadoop copes up with </a:t>
            </a:r>
            <a:r>
              <a:rPr lang="en-US" sz="3450" b="1" dirty="0" err="1">
                <a:solidFill>
                  <a:schemeClr val="bg1"/>
                </a:solidFill>
                <a:latin typeface="HP Simplified" panose="020B0604020204020204" pitchFamily="34" charset="0"/>
                <a:ea typeface="Open Sans" panose="020B0606030504020204" pitchFamily="34" charset="0"/>
                <a:cs typeface="Open Sans" panose="020B0606030504020204" pitchFamily="34" charset="0"/>
              </a:rPr>
              <a:t>DataNode</a:t>
            </a: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 Failure?</a:t>
            </a:r>
          </a:p>
        </p:txBody>
      </p:sp>
    </p:spTree>
    <p:extLst>
      <p:ext uri="{BB962C8B-B14F-4D97-AF65-F5344CB8AC3E}">
        <p14:creationId xmlns:p14="http://schemas.microsoft.com/office/powerpoint/2010/main" val="363989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3065020" y="1217463"/>
            <a:ext cx="3013967"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Fault Tolerance</a:t>
            </a:r>
          </a:p>
        </p:txBody>
      </p:sp>
      <p:grpSp>
        <p:nvGrpSpPr>
          <p:cNvPr id="34" name="Group 33">
            <a:extLst>
              <a:ext uri="{FF2B5EF4-FFF2-40B4-BE49-F238E27FC236}">
                <a16:creationId xmlns:a16="http://schemas.microsoft.com/office/drawing/2014/main" id="{668B7AA0-801A-4708-8CC2-0AC81AF4C0E3}"/>
              </a:ext>
            </a:extLst>
          </p:cNvPr>
          <p:cNvGrpSpPr/>
          <p:nvPr/>
        </p:nvGrpSpPr>
        <p:grpSpPr>
          <a:xfrm>
            <a:off x="981819" y="3543082"/>
            <a:ext cx="2726080" cy="446260"/>
            <a:chOff x="305357" y="1815751"/>
            <a:chExt cx="5452159" cy="892520"/>
          </a:xfrm>
        </p:grpSpPr>
        <p:pic>
          <p:nvPicPr>
            <p:cNvPr id="38" name="Picture 37">
              <a:extLst>
                <a:ext uri="{FF2B5EF4-FFF2-40B4-BE49-F238E27FC236}">
                  <a16:creationId xmlns:a16="http://schemas.microsoft.com/office/drawing/2014/main" id="{8B367B90-C2C5-4A9B-86B0-E89926785A4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5357" y="1815751"/>
              <a:ext cx="892520" cy="892520"/>
            </a:xfrm>
            <a:prstGeom prst="rect">
              <a:avLst/>
            </a:prstGeom>
          </p:spPr>
        </p:pic>
        <p:sp>
          <p:nvSpPr>
            <p:cNvPr id="40" name="Arrow: Right 39">
              <a:extLst>
                <a:ext uri="{FF2B5EF4-FFF2-40B4-BE49-F238E27FC236}">
                  <a16:creationId xmlns:a16="http://schemas.microsoft.com/office/drawing/2014/main" id="{FFFC05CB-4AEF-44C8-A620-7211F26D3F6D}"/>
                </a:ext>
              </a:extLst>
            </p:cNvPr>
            <p:cNvSpPr/>
            <p:nvPr/>
          </p:nvSpPr>
          <p:spPr>
            <a:xfrm>
              <a:off x="1306271" y="2050770"/>
              <a:ext cx="749597" cy="440033"/>
            </a:xfrm>
            <a:prstGeom prst="right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05FA6B-83E0-4039-848D-2F9500C5E244}"/>
                </a:ext>
              </a:extLst>
            </p:cNvPr>
            <p:cNvSpPr/>
            <p:nvPr/>
          </p:nvSpPr>
          <p:spPr>
            <a:xfrm>
              <a:off x="2279283" y="1967465"/>
              <a:ext cx="701995" cy="70199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Open Sans" panose="020B0606030504020204" pitchFamily="34" charset="0"/>
                  <a:ea typeface="Open Sans" panose="020B0606030504020204" pitchFamily="34" charset="0"/>
                  <a:cs typeface="Open Sans" panose="020B0606030504020204" pitchFamily="34" charset="0"/>
                </a:rPr>
                <a:t>128</a:t>
              </a:r>
            </a:p>
            <a:p>
              <a:pPr algn="ctr"/>
              <a:r>
                <a:rPr lang="en-US" sz="900" dirty="0">
                  <a:latin typeface="Open Sans" panose="020B0606030504020204" pitchFamily="34" charset="0"/>
                  <a:ea typeface="Open Sans" panose="020B0606030504020204" pitchFamily="34" charset="0"/>
                  <a:cs typeface="Open Sans" panose="020B0606030504020204" pitchFamily="34" charset="0"/>
                </a:rPr>
                <a:t>MB</a:t>
              </a:r>
            </a:p>
          </p:txBody>
        </p:sp>
        <p:sp>
          <p:nvSpPr>
            <p:cNvPr id="44" name="Rectangle 43">
              <a:extLst>
                <a:ext uri="{FF2B5EF4-FFF2-40B4-BE49-F238E27FC236}">
                  <a16:creationId xmlns:a16="http://schemas.microsoft.com/office/drawing/2014/main" id="{E9F3A064-F336-4EEB-BD32-85040363FAD6}"/>
                </a:ext>
              </a:extLst>
            </p:cNvPr>
            <p:cNvSpPr/>
            <p:nvPr/>
          </p:nvSpPr>
          <p:spPr>
            <a:xfrm>
              <a:off x="3702279" y="1967465"/>
              <a:ext cx="701995" cy="70199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Open Sans" panose="020B0606030504020204" pitchFamily="34" charset="0"/>
                  <a:ea typeface="Open Sans" panose="020B0606030504020204" pitchFamily="34" charset="0"/>
                  <a:cs typeface="Open Sans" panose="020B0606030504020204" pitchFamily="34" charset="0"/>
                </a:rPr>
                <a:t>128</a:t>
              </a:r>
            </a:p>
            <a:p>
              <a:pPr lvl="0" algn="ctr"/>
              <a:r>
                <a:rPr lang="en-US" sz="900" dirty="0">
                  <a:solidFill>
                    <a:prstClr val="white"/>
                  </a:solidFill>
                  <a:latin typeface="Open Sans" panose="020B0606030504020204" pitchFamily="34" charset="0"/>
                  <a:ea typeface="Open Sans" panose="020B0606030504020204" pitchFamily="34" charset="0"/>
                  <a:cs typeface="Open Sans" panose="020B0606030504020204" pitchFamily="34" charset="0"/>
                </a:rPr>
                <a:t>MB</a:t>
              </a:r>
            </a:p>
          </p:txBody>
        </p:sp>
        <p:sp>
          <p:nvSpPr>
            <p:cNvPr id="45" name="Rectangle 44">
              <a:extLst>
                <a:ext uri="{FF2B5EF4-FFF2-40B4-BE49-F238E27FC236}">
                  <a16:creationId xmlns:a16="http://schemas.microsoft.com/office/drawing/2014/main" id="{6E8AC1B6-5A93-4291-A2A5-502602283870}"/>
                </a:ext>
              </a:extLst>
            </p:cNvPr>
            <p:cNvSpPr/>
            <p:nvPr/>
          </p:nvSpPr>
          <p:spPr>
            <a:xfrm>
              <a:off x="5055521" y="1927825"/>
              <a:ext cx="701995" cy="70199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Open Sans" panose="020B0606030504020204" pitchFamily="34" charset="0"/>
                  <a:ea typeface="Open Sans" panose="020B0606030504020204" pitchFamily="34" charset="0"/>
                  <a:cs typeface="Open Sans" panose="020B0606030504020204" pitchFamily="34" charset="0"/>
                </a:rPr>
                <a:t>124</a:t>
              </a:r>
            </a:p>
            <a:p>
              <a:pPr lvl="0" algn="ctr"/>
              <a:r>
                <a:rPr lang="en-US" sz="900" dirty="0">
                  <a:solidFill>
                    <a:prstClr val="white"/>
                  </a:solidFill>
                  <a:latin typeface="Open Sans" panose="020B0606030504020204" pitchFamily="34" charset="0"/>
                  <a:ea typeface="Open Sans" panose="020B0606030504020204" pitchFamily="34" charset="0"/>
                  <a:cs typeface="Open Sans" panose="020B0606030504020204" pitchFamily="34" charset="0"/>
                </a:rPr>
                <a:t>MB</a:t>
              </a:r>
            </a:p>
          </p:txBody>
        </p:sp>
        <p:sp>
          <p:nvSpPr>
            <p:cNvPr id="46" name="Plus Sign 45">
              <a:extLst>
                <a:ext uri="{FF2B5EF4-FFF2-40B4-BE49-F238E27FC236}">
                  <a16:creationId xmlns:a16="http://schemas.microsoft.com/office/drawing/2014/main" id="{A1A13E3F-111F-44ED-891F-6A88E064C16B}"/>
                </a:ext>
              </a:extLst>
            </p:cNvPr>
            <p:cNvSpPr/>
            <p:nvPr/>
          </p:nvSpPr>
          <p:spPr>
            <a:xfrm>
              <a:off x="3029332" y="2017782"/>
              <a:ext cx="586549" cy="562107"/>
            </a:xfrm>
            <a:prstGeom prst="mathPlus">
              <a:avLst>
                <a:gd name="adj1" fmla="val 1333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lus Sign 46">
              <a:extLst>
                <a:ext uri="{FF2B5EF4-FFF2-40B4-BE49-F238E27FC236}">
                  <a16:creationId xmlns:a16="http://schemas.microsoft.com/office/drawing/2014/main" id="{0972C542-BC24-4AB0-B2E7-9D3D78C8D3D0}"/>
                </a:ext>
              </a:extLst>
            </p:cNvPr>
            <p:cNvSpPr/>
            <p:nvPr/>
          </p:nvSpPr>
          <p:spPr>
            <a:xfrm>
              <a:off x="4436623" y="1980957"/>
              <a:ext cx="586549" cy="562107"/>
            </a:xfrm>
            <a:prstGeom prst="mathPlus">
              <a:avLst>
                <a:gd name="adj1" fmla="val 1333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9" name="TextBox 48">
            <a:extLst>
              <a:ext uri="{FF2B5EF4-FFF2-40B4-BE49-F238E27FC236}">
                <a16:creationId xmlns:a16="http://schemas.microsoft.com/office/drawing/2014/main" id="{4EAFB668-55ED-4028-8F91-46B7988A137B}"/>
              </a:ext>
            </a:extLst>
          </p:cNvPr>
          <p:cNvSpPr txBox="1"/>
          <p:nvPr/>
        </p:nvSpPr>
        <p:spPr>
          <a:xfrm>
            <a:off x="376352" y="2419705"/>
            <a:ext cx="4195648" cy="928844"/>
          </a:xfrm>
          <a:prstGeom prst="rect">
            <a:avLst/>
          </a:prstGeom>
          <a:noFill/>
        </p:spPr>
        <p:txBody>
          <a:bodyPr wrap="square">
            <a:spAutoFit/>
          </a:bodyPr>
          <a:lstStyle/>
          <a:p>
            <a:pPr>
              <a:lnSpc>
                <a:spcPct val="150000"/>
              </a:lnSpc>
            </a:pPr>
            <a:r>
              <a:rPr lang="en-US" sz="1350" b="1" dirty="0">
                <a:solidFill>
                  <a:srgbClr val="0096D6"/>
                </a:solidFill>
                <a:latin typeface="Abadi" panose="020B0604020104020204" pitchFamily="34" charset="0"/>
                <a:ea typeface="Open Sans" panose="020B0606030504020204" pitchFamily="34" charset="0"/>
                <a:cs typeface="Open Sans" panose="020B0606030504020204" pitchFamily="34" charset="0"/>
              </a:rPr>
              <a:t>Scenario</a:t>
            </a:r>
            <a:r>
              <a:rPr lang="en-US" sz="1350" dirty="0">
                <a:solidFill>
                  <a:schemeClr val="tx1">
                    <a:lumMod val="85000"/>
                    <a:lumOff val="15000"/>
                  </a:schemeClr>
                </a:solidFill>
                <a:latin typeface="Abadi" panose="020B0604020104020204" pitchFamily="34" charset="0"/>
                <a:ea typeface="Open Sans" panose="020B0606030504020204" pitchFamily="34" charset="0"/>
                <a:cs typeface="Open Sans" panose="020B0606030504020204" pitchFamily="34" charset="0"/>
              </a:rPr>
              <a:t>:</a:t>
            </a:r>
          </a:p>
          <a:p>
            <a:pPr lvl="1">
              <a:lnSpc>
                <a:spcPct val="150000"/>
              </a:lnSpc>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One of the </a:t>
            </a:r>
            <a:r>
              <a:rPr lang="en-US" sz="12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DataNodes</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crashed containing the data blocks</a:t>
            </a:r>
          </a:p>
        </p:txBody>
      </p:sp>
      <p:sp>
        <p:nvSpPr>
          <p:cNvPr id="50" name="Rectangle 49">
            <a:extLst>
              <a:ext uri="{FF2B5EF4-FFF2-40B4-BE49-F238E27FC236}">
                <a16:creationId xmlns:a16="http://schemas.microsoft.com/office/drawing/2014/main" id="{E7C4EB0D-ED69-4C64-87EC-71B06CF5F77F}"/>
              </a:ext>
            </a:extLst>
          </p:cNvPr>
          <p:cNvSpPr/>
          <p:nvPr/>
        </p:nvSpPr>
        <p:spPr>
          <a:xfrm>
            <a:off x="4578851" y="2385523"/>
            <a:ext cx="4343334" cy="30424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53" name="Rectangle: Rounded Corners 52">
            <a:extLst>
              <a:ext uri="{FF2B5EF4-FFF2-40B4-BE49-F238E27FC236}">
                <a16:creationId xmlns:a16="http://schemas.microsoft.com/office/drawing/2014/main" id="{E89F2EE3-15DA-4313-9AA4-4DC04ADE0BEE}"/>
              </a:ext>
            </a:extLst>
          </p:cNvPr>
          <p:cNvSpPr/>
          <p:nvPr/>
        </p:nvSpPr>
        <p:spPr>
          <a:xfrm>
            <a:off x="5586744" y="2499126"/>
            <a:ext cx="1205908" cy="408422"/>
          </a:xfrm>
          <a:prstGeom prst="roundRect">
            <a:avLst/>
          </a:prstGeom>
          <a:solidFill>
            <a:srgbClr val="FF434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ea typeface="Open Sans" panose="020B0606030504020204" pitchFamily="34" charset="0"/>
                <a:cs typeface="Open Sans" panose="020B0606030504020204" pitchFamily="34" charset="0"/>
              </a:rPr>
              <a:t>NameNode</a:t>
            </a:r>
          </a:p>
        </p:txBody>
      </p:sp>
      <p:sp>
        <p:nvSpPr>
          <p:cNvPr id="54" name="Rectangle 53">
            <a:extLst>
              <a:ext uri="{FF2B5EF4-FFF2-40B4-BE49-F238E27FC236}">
                <a16:creationId xmlns:a16="http://schemas.microsoft.com/office/drawing/2014/main" id="{92F2DCB9-D73D-4D76-B883-72DC81973C3C}"/>
              </a:ext>
            </a:extLst>
          </p:cNvPr>
          <p:cNvSpPr/>
          <p:nvPr/>
        </p:nvSpPr>
        <p:spPr>
          <a:xfrm>
            <a:off x="4705350" y="3907166"/>
            <a:ext cx="852175"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57" name="Rectangle 56">
            <a:extLst>
              <a:ext uri="{FF2B5EF4-FFF2-40B4-BE49-F238E27FC236}">
                <a16:creationId xmlns:a16="http://schemas.microsoft.com/office/drawing/2014/main" id="{2CB7A68A-231A-4E6D-857A-AD607CE4FF13}"/>
              </a:ext>
            </a:extLst>
          </p:cNvPr>
          <p:cNvSpPr/>
          <p:nvPr/>
        </p:nvSpPr>
        <p:spPr>
          <a:xfrm>
            <a:off x="5812249" y="3907166"/>
            <a:ext cx="852175"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59" name="Rectangle 58">
            <a:extLst>
              <a:ext uri="{FF2B5EF4-FFF2-40B4-BE49-F238E27FC236}">
                <a16:creationId xmlns:a16="http://schemas.microsoft.com/office/drawing/2014/main" id="{469F377C-1B55-4FE8-BE09-ED1E2FC8FE50}"/>
              </a:ext>
            </a:extLst>
          </p:cNvPr>
          <p:cNvSpPr/>
          <p:nvPr/>
        </p:nvSpPr>
        <p:spPr>
          <a:xfrm>
            <a:off x="6919147" y="3907166"/>
            <a:ext cx="852175"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63" name="Cylinder 62">
            <a:extLst>
              <a:ext uri="{FF2B5EF4-FFF2-40B4-BE49-F238E27FC236}">
                <a16:creationId xmlns:a16="http://schemas.microsoft.com/office/drawing/2014/main" id="{397F4825-2822-48F4-AC25-0D17FBBF736A}"/>
              </a:ext>
            </a:extLst>
          </p:cNvPr>
          <p:cNvSpPr/>
          <p:nvPr/>
        </p:nvSpPr>
        <p:spPr>
          <a:xfrm>
            <a:off x="4805904" y="4722464"/>
            <a:ext cx="625338" cy="554477"/>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4" name="Cylinder 63">
            <a:extLst>
              <a:ext uri="{FF2B5EF4-FFF2-40B4-BE49-F238E27FC236}">
                <a16:creationId xmlns:a16="http://schemas.microsoft.com/office/drawing/2014/main" id="{A7E874A6-5E2C-4FE7-A096-95E2B867E2B0}"/>
              </a:ext>
            </a:extLst>
          </p:cNvPr>
          <p:cNvSpPr/>
          <p:nvPr/>
        </p:nvSpPr>
        <p:spPr>
          <a:xfrm>
            <a:off x="5904779" y="4722464"/>
            <a:ext cx="625338" cy="554477"/>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5" name="Cylinder 64">
            <a:extLst>
              <a:ext uri="{FF2B5EF4-FFF2-40B4-BE49-F238E27FC236}">
                <a16:creationId xmlns:a16="http://schemas.microsoft.com/office/drawing/2014/main" id="{95BEF711-D1E4-4D40-8519-A210E93CF0C7}"/>
              </a:ext>
            </a:extLst>
          </p:cNvPr>
          <p:cNvSpPr/>
          <p:nvPr/>
        </p:nvSpPr>
        <p:spPr>
          <a:xfrm>
            <a:off x="7077591" y="4722464"/>
            <a:ext cx="625338" cy="554477"/>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6" name="Arrow: Down 65">
            <a:extLst>
              <a:ext uri="{FF2B5EF4-FFF2-40B4-BE49-F238E27FC236}">
                <a16:creationId xmlns:a16="http://schemas.microsoft.com/office/drawing/2014/main" id="{630B48ED-FC86-4EFE-8422-0C2612793A92}"/>
              </a:ext>
            </a:extLst>
          </p:cNvPr>
          <p:cNvSpPr/>
          <p:nvPr/>
        </p:nvSpPr>
        <p:spPr>
          <a:xfrm>
            <a:off x="5039025" y="445519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7" name="Arrow: Down 66">
            <a:extLst>
              <a:ext uri="{FF2B5EF4-FFF2-40B4-BE49-F238E27FC236}">
                <a16:creationId xmlns:a16="http://schemas.microsoft.com/office/drawing/2014/main" id="{5DC0498F-E2CA-4E2A-BB2C-521D0F13FEF8}"/>
              </a:ext>
            </a:extLst>
          </p:cNvPr>
          <p:cNvSpPr/>
          <p:nvPr/>
        </p:nvSpPr>
        <p:spPr>
          <a:xfrm>
            <a:off x="6145923" y="445519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8" name="Arrow: Down 67">
            <a:extLst>
              <a:ext uri="{FF2B5EF4-FFF2-40B4-BE49-F238E27FC236}">
                <a16:creationId xmlns:a16="http://schemas.microsoft.com/office/drawing/2014/main" id="{189773C6-3AC0-44B7-84E5-7C89C4F320B0}"/>
              </a:ext>
            </a:extLst>
          </p:cNvPr>
          <p:cNvSpPr/>
          <p:nvPr/>
        </p:nvSpPr>
        <p:spPr>
          <a:xfrm>
            <a:off x="7297846" y="445519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cxnSp>
        <p:nvCxnSpPr>
          <p:cNvPr id="69" name="Straight Connector 68">
            <a:extLst>
              <a:ext uri="{FF2B5EF4-FFF2-40B4-BE49-F238E27FC236}">
                <a16:creationId xmlns:a16="http://schemas.microsoft.com/office/drawing/2014/main" id="{8CC2F08A-B769-4B3B-BDBF-76145AFBD239}"/>
              </a:ext>
            </a:extLst>
          </p:cNvPr>
          <p:cNvCxnSpPr>
            <a:cxnSpLocks/>
            <a:stCxn id="53" idx="2"/>
            <a:endCxn id="54" idx="0"/>
          </p:cNvCxnSpPr>
          <p:nvPr/>
        </p:nvCxnSpPr>
        <p:spPr>
          <a:xfrm flipH="1">
            <a:off x="5131437" y="2907548"/>
            <a:ext cx="1058261" cy="999619"/>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E6E16C6-4952-4503-B854-9C10C1EB602A}"/>
              </a:ext>
            </a:extLst>
          </p:cNvPr>
          <p:cNvCxnSpPr>
            <a:cxnSpLocks/>
            <a:stCxn id="53" idx="2"/>
            <a:endCxn id="57" idx="0"/>
          </p:cNvCxnSpPr>
          <p:nvPr/>
        </p:nvCxnSpPr>
        <p:spPr>
          <a:xfrm>
            <a:off x="6189698" y="2907548"/>
            <a:ext cx="48638" cy="999619"/>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DD6492A-9FD5-4042-A60A-E9E0C240CB0D}"/>
              </a:ext>
            </a:extLst>
          </p:cNvPr>
          <p:cNvCxnSpPr>
            <a:stCxn id="53" idx="2"/>
            <a:endCxn id="59" idx="0"/>
          </p:cNvCxnSpPr>
          <p:nvPr/>
        </p:nvCxnSpPr>
        <p:spPr>
          <a:xfrm>
            <a:off x="6189698" y="2907547"/>
            <a:ext cx="1155537" cy="999619"/>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EB6CA5E0-C467-4489-93AD-D881BFB38817}"/>
              </a:ext>
            </a:extLst>
          </p:cNvPr>
          <p:cNvPicPr>
            <a:picLocks noChangeAspect="1"/>
          </p:cNvPicPr>
          <p:nvPr/>
        </p:nvPicPr>
        <p:blipFill>
          <a:blip r:embed="rId3"/>
          <a:stretch>
            <a:fillRect/>
          </a:stretch>
        </p:blipFill>
        <p:spPr>
          <a:xfrm>
            <a:off x="5268197" y="4685703"/>
            <a:ext cx="318548" cy="331039"/>
          </a:xfrm>
          <a:prstGeom prst="rect">
            <a:avLst/>
          </a:prstGeom>
        </p:spPr>
      </p:pic>
      <p:pic>
        <p:nvPicPr>
          <p:cNvPr id="73" name="Picture 72">
            <a:extLst>
              <a:ext uri="{FF2B5EF4-FFF2-40B4-BE49-F238E27FC236}">
                <a16:creationId xmlns:a16="http://schemas.microsoft.com/office/drawing/2014/main" id="{D380B5D9-70E8-4B04-BCE9-5E4B8373CA82}"/>
              </a:ext>
            </a:extLst>
          </p:cNvPr>
          <p:cNvPicPr>
            <a:picLocks noChangeAspect="1"/>
          </p:cNvPicPr>
          <p:nvPr/>
        </p:nvPicPr>
        <p:blipFill>
          <a:blip r:embed="rId4"/>
          <a:stretch>
            <a:fillRect/>
          </a:stretch>
        </p:blipFill>
        <p:spPr>
          <a:xfrm>
            <a:off x="6353314" y="4685703"/>
            <a:ext cx="320629" cy="333122"/>
          </a:xfrm>
          <a:prstGeom prst="rect">
            <a:avLst/>
          </a:prstGeom>
        </p:spPr>
      </p:pic>
      <p:pic>
        <p:nvPicPr>
          <p:cNvPr id="74" name="Picture 73">
            <a:extLst>
              <a:ext uri="{FF2B5EF4-FFF2-40B4-BE49-F238E27FC236}">
                <a16:creationId xmlns:a16="http://schemas.microsoft.com/office/drawing/2014/main" id="{CBBAF4CC-5501-4B7B-BAE2-54A8A07BFDC2}"/>
              </a:ext>
            </a:extLst>
          </p:cNvPr>
          <p:cNvPicPr>
            <a:picLocks noChangeAspect="1"/>
          </p:cNvPicPr>
          <p:nvPr/>
        </p:nvPicPr>
        <p:blipFill>
          <a:blip r:embed="rId5"/>
          <a:stretch>
            <a:fillRect/>
          </a:stretch>
        </p:blipFill>
        <p:spPr>
          <a:xfrm>
            <a:off x="7509778" y="4676027"/>
            <a:ext cx="318548" cy="333122"/>
          </a:xfrm>
          <a:prstGeom prst="rect">
            <a:avLst/>
          </a:prstGeom>
        </p:spPr>
      </p:pic>
      <p:sp>
        <p:nvSpPr>
          <p:cNvPr id="4" name="Multiplication Sign 3">
            <a:extLst>
              <a:ext uri="{FF2B5EF4-FFF2-40B4-BE49-F238E27FC236}">
                <a16:creationId xmlns:a16="http://schemas.microsoft.com/office/drawing/2014/main" id="{A1B825EF-C7EE-4459-8382-C90E0BC48433}"/>
              </a:ext>
            </a:extLst>
          </p:cNvPr>
          <p:cNvSpPr>
            <a:spLocks noChangeAspect="1"/>
          </p:cNvSpPr>
          <p:nvPr/>
        </p:nvSpPr>
        <p:spPr>
          <a:xfrm>
            <a:off x="7139439" y="3899573"/>
            <a:ext cx="446864" cy="446864"/>
          </a:xfrm>
          <a:prstGeom prst="mathMultiply">
            <a:avLst>
              <a:gd name="adj1" fmla="val 13600"/>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76571CF0-37B8-4004-B62D-F30C34DC5E45}"/>
              </a:ext>
            </a:extLst>
          </p:cNvPr>
          <p:cNvSpPr>
            <a:spLocks noChangeAspect="1"/>
          </p:cNvSpPr>
          <p:nvPr/>
        </p:nvSpPr>
        <p:spPr>
          <a:xfrm>
            <a:off x="7537804" y="4624147"/>
            <a:ext cx="400951" cy="400951"/>
          </a:xfrm>
          <a:prstGeom prst="mathMultiply">
            <a:avLst>
              <a:gd name="adj1" fmla="val 13600"/>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6048EDE-E0CD-4188-9AE4-6BBDB8FC27D5}"/>
              </a:ext>
            </a:extLst>
          </p:cNvPr>
          <p:cNvCxnSpPr>
            <a:cxnSpLocks/>
          </p:cNvCxnSpPr>
          <p:nvPr/>
        </p:nvCxnSpPr>
        <p:spPr>
          <a:xfrm>
            <a:off x="6202505" y="2924837"/>
            <a:ext cx="1976487" cy="955771"/>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30338E-B715-46A2-93C4-C5562E5953B6}"/>
              </a:ext>
            </a:extLst>
          </p:cNvPr>
          <p:cNvSpPr/>
          <p:nvPr/>
        </p:nvSpPr>
        <p:spPr>
          <a:xfrm>
            <a:off x="7930721" y="3899573"/>
            <a:ext cx="852175"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17" name="Cylinder 16">
            <a:extLst>
              <a:ext uri="{FF2B5EF4-FFF2-40B4-BE49-F238E27FC236}">
                <a16:creationId xmlns:a16="http://schemas.microsoft.com/office/drawing/2014/main" id="{C7ABCA96-50B2-418F-A303-70E72FC5B83E}"/>
              </a:ext>
            </a:extLst>
          </p:cNvPr>
          <p:cNvSpPr/>
          <p:nvPr/>
        </p:nvSpPr>
        <p:spPr>
          <a:xfrm>
            <a:off x="8031274" y="4714871"/>
            <a:ext cx="625338" cy="554477"/>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18" name="Arrow: Down 17">
            <a:extLst>
              <a:ext uri="{FF2B5EF4-FFF2-40B4-BE49-F238E27FC236}">
                <a16:creationId xmlns:a16="http://schemas.microsoft.com/office/drawing/2014/main" id="{C8FFC410-7B07-4158-809C-9FF1B3FBFB27}"/>
              </a:ext>
            </a:extLst>
          </p:cNvPr>
          <p:cNvSpPr/>
          <p:nvPr/>
        </p:nvSpPr>
        <p:spPr>
          <a:xfrm>
            <a:off x="8264395" y="4447602"/>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Tree>
    <p:extLst>
      <p:ext uri="{BB962C8B-B14F-4D97-AF65-F5344CB8AC3E}">
        <p14:creationId xmlns:p14="http://schemas.microsoft.com/office/powerpoint/2010/main" val="277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dirty="0">
              <a:latin typeface="HP Simplified" panose="020B0604020204020204"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614765" y="3152001"/>
            <a:ext cx="7914470" cy="623248"/>
          </a:xfrm>
          <a:prstGeom prst="rect">
            <a:avLst/>
          </a:prstGeom>
        </p:spPr>
        <p:txBody>
          <a:bodyPr wrap="square">
            <a:spAutoFit/>
          </a:bodyPr>
          <a:lstStyle/>
          <a:p>
            <a:pPr algn="ct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Solution: Replication Factor</a:t>
            </a:r>
          </a:p>
        </p:txBody>
      </p:sp>
    </p:spTree>
    <p:extLst>
      <p:ext uri="{BB962C8B-B14F-4D97-AF65-F5344CB8AC3E}">
        <p14:creationId xmlns:p14="http://schemas.microsoft.com/office/powerpoint/2010/main" val="48225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2819762" y="1217463"/>
            <a:ext cx="3504486"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Replication Factor</a:t>
            </a:r>
          </a:p>
        </p:txBody>
      </p:sp>
      <p:sp>
        <p:nvSpPr>
          <p:cNvPr id="39" name="Rectangle 38">
            <a:extLst>
              <a:ext uri="{FF2B5EF4-FFF2-40B4-BE49-F238E27FC236}">
                <a16:creationId xmlns:a16="http://schemas.microsoft.com/office/drawing/2014/main" id="{D6E664B7-2922-4299-AFF2-6B5171277F85}"/>
              </a:ext>
            </a:extLst>
          </p:cNvPr>
          <p:cNvSpPr/>
          <p:nvPr/>
        </p:nvSpPr>
        <p:spPr>
          <a:xfrm>
            <a:off x="-16192" y="2014472"/>
            <a:ext cx="4411547" cy="3624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41" name="Rectangle: Rounded Corners 40">
            <a:extLst>
              <a:ext uri="{FF2B5EF4-FFF2-40B4-BE49-F238E27FC236}">
                <a16:creationId xmlns:a16="http://schemas.microsoft.com/office/drawing/2014/main" id="{92B966D6-4113-40FB-9215-697B42801BB6}"/>
              </a:ext>
            </a:extLst>
          </p:cNvPr>
          <p:cNvSpPr/>
          <p:nvPr/>
        </p:nvSpPr>
        <p:spPr>
          <a:xfrm>
            <a:off x="1528382" y="2127523"/>
            <a:ext cx="1205908" cy="494191"/>
          </a:xfrm>
          <a:prstGeom prst="roundRect">
            <a:avLst/>
          </a:prstGeom>
          <a:solidFill>
            <a:srgbClr val="FF434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NameNode</a:t>
            </a:r>
          </a:p>
        </p:txBody>
      </p:sp>
      <p:sp>
        <p:nvSpPr>
          <p:cNvPr id="42" name="Rectangle 41">
            <a:extLst>
              <a:ext uri="{FF2B5EF4-FFF2-40B4-BE49-F238E27FC236}">
                <a16:creationId xmlns:a16="http://schemas.microsoft.com/office/drawing/2014/main" id="{871FB5D1-1022-4C0A-B2B3-83A2FAFA695D}"/>
              </a:ext>
            </a:extLst>
          </p:cNvPr>
          <p:cNvSpPr/>
          <p:nvPr/>
        </p:nvSpPr>
        <p:spPr>
          <a:xfrm>
            <a:off x="243381" y="3337416"/>
            <a:ext cx="704277"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48" name="Rectangle 47">
            <a:extLst>
              <a:ext uri="{FF2B5EF4-FFF2-40B4-BE49-F238E27FC236}">
                <a16:creationId xmlns:a16="http://schemas.microsoft.com/office/drawing/2014/main" id="{76D2C546-1AB3-4ACC-852E-CF2B4D1FB8BD}"/>
              </a:ext>
            </a:extLst>
          </p:cNvPr>
          <p:cNvSpPr/>
          <p:nvPr/>
        </p:nvSpPr>
        <p:spPr>
          <a:xfrm>
            <a:off x="1301233" y="3337416"/>
            <a:ext cx="704277"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sp>
        <p:nvSpPr>
          <p:cNvPr id="51" name="Rectangle 50">
            <a:extLst>
              <a:ext uri="{FF2B5EF4-FFF2-40B4-BE49-F238E27FC236}">
                <a16:creationId xmlns:a16="http://schemas.microsoft.com/office/drawing/2014/main" id="{7B3EC33E-C45C-427E-8B50-A69BFFF5BD1F}"/>
              </a:ext>
            </a:extLst>
          </p:cNvPr>
          <p:cNvSpPr/>
          <p:nvPr/>
        </p:nvSpPr>
        <p:spPr>
          <a:xfrm>
            <a:off x="2376970" y="3337416"/>
            <a:ext cx="704277"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cxnSp>
        <p:nvCxnSpPr>
          <p:cNvPr id="52" name="Straight Connector 51">
            <a:extLst>
              <a:ext uri="{FF2B5EF4-FFF2-40B4-BE49-F238E27FC236}">
                <a16:creationId xmlns:a16="http://schemas.microsoft.com/office/drawing/2014/main" id="{619AFD38-2655-4A25-BC17-4070E57793FC}"/>
              </a:ext>
            </a:extLst>
          </p:cNvPr>
          <p:cNvCxnSpPr>
            <a:cxnSpLocks/>
            <a:stCxn id="41" idx="2"/>
            <a:endCxn id="42" idx="0"/>
          </p:cNvCxnSpPr>
          <p:nvPr/>
        </p:nvCxnSpPr>
        <p:spPr>
          <a:xfrm flipH="1">
            <a:off x="595520" y="2621714"/>
            <a:ext cx="1535816" cy="715703"/>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6E5B24-76D2-4B42-B3C9-3A6509981A8C}"/>
              </a:ext>
            </a:extLst>
          </p:cNvPr>
          <p:cNvCxnSpPr>
            <a:cxnSpLocks/>
            <a:stCxn id="41" idx="2"/>
            <a:endCxn id="48" idx="0"/>
          </p:cNvCxnSpPr>
          <p:nvPr/>
        </p:nvCxnSpPr>
        <p:spPr>
          <a:xfrm flipH="1">
            <a:off x="1653371" y="2621714"/>
            <a:ext cx="477965" cy="715703"/>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55EA04-E15F-474F-B63E-CC69510BD3FA}"/>
              </a:ext>
            </a:extLst>
          </p:cNvPr>
          <p:cNvCxnSpPr>
            <a:cxnSpLocks/>
            <a:stCxn id="41" idx="2"/>
            <a:endCxn id="51" idx="0"/>
          </p:cNvCxnSpPr>
          <p:nvPr/>
        </p:nvCxnSpPr>
        <p:spPr>
          <a:xfrm>
            <a:off x="2131336" y="2621714"/>
            <a:ext cx="597772" cy="715702"/>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sp>
        <p:nvSpPr>
          <p:cNvPr id="58" name="Cylinder 57">
            <a:extLst>
              <a:ext uri="{FF2B5EF4-FFF2-40B4-BE49-F238E27FC236}">
                <a16:creationId xmlns:a16="http://schemas.microsoft.com/office/drawing/2014/main" id="{C8FB29D8-10B6-4A1D-B855-BC5A6CCDC85F}"/>
              </a:ext>
            </a:extLst>
          </p:cNvPr>
          <p:cNvSpPr/>
          <p:nvPr/>
        </p:nvSpPr>
        <p:spPr>
          <a:xfrm>
            <a:off x="228025" y="4131932"/>
            <a:ext cx="699391" cy="620138"/>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0" name="Arrow: Down 59">
            <a:extLst>
              <a:ext uri="{FF2B5EF4-FFF2-40B4-BE49-F238E27FC236}">
                <a16:creationId xmlns:a16="http://schemas.microsoft.com/office/drawing/2014/main" id="{8897DD0A-8640-45EB-9A67-841B34CB228A}"/>
              </a:ext>
            </a:extLst>
          </p:cNvPr>
          <p:cNvSpPr/>
          <p:nvPr/>
        </p:nvSpPr>
        <p:spPr>
          <a:xfrm>
            <a:off x="492319" y="388544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1" name="Cylinder 60">
            <a:extLst>
              <a:ext uri="{FF2B5EF4-FFF2-40B4-BE49-F238E27FC236}">
                <a16:creationId xmlns:a16="http://schemas.microsoft.com/office/drawing/2014/main" id="{694AF79A-98DB-48FD-A5EE-FD8D64F9A2A3}"/>
              </a:ext>
            </a:extLst>
          </p:cNvPr>
          <p:cNvSpPr/>
          <p:nvPr/>
        </p:nvSpPr>
        <p:spPr>
          <a:xfrm>
            <a:off x="1274946" y="4131932"/>
            <a:ext cx="699391" cy="620138"/>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62" name="Arrow: Down 61">
            <a:extLst>
              <a:ext uri="{FF2B5EF4-FFF2-40B4-BE49-F238E27FC236}">
                <a16:creationId xmlns:a16="http://schemas.microsoft.com/office/drawing/2014/main" id="{3A57BCE8-51E8-42B0-B56B-4BD590EA69CC}"/>
              </a:ext>
            </a:extLst>
          </p:cNvPr>
          <p:cNvSpPr/>
          <p:nvPr/>
        </p:nvSpPr>
        <p:spPr>
          <a:xfrm>
            <a:off x="1547264" y="388544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75" name="Cylinder 74">
            <a:extLst>
              <a:ext uri="{FF2B5EF4-FFF2-40B4-BE49-F238E27FC236}">
                <a16:creationId xmlns:a16="http://schemas.microsoft.com/office/drawing/2014/main" id="{2390DC17-B3D7-4305-950B-D3C2C875F93C}"/>
              </a:ext>
            </a:extLst>
          </p:cNvPr>
          <p:cNvSpPr/>
          <p:nvPr/>
        </p:nvSpPr>
        <p:spPr>
          <a:xfrm>
            <a:off x="2354242" y="4131932"/>
            <a:ext cx="699391" cy="620138"/>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76" name="Arrow: Down 75">
            <a:extLst>
              <a:ext uri="{FF2B5EF4-FFF2-40B4-BE49-F238E27FC236}">
                <a16:creationId xmlns:a16="http://schemas.microsoft.com/office/drawing/2014/main" id="{2470067B-2D7F-4114-B449-ED55DC2247C0}"/>
              </a:ext>
            </a:extLst>
          </p:cNvPr>
          <p:cNvSpPr/>
          <p:nvPr/>
        </p:nvSpPr>
        <p:spPr>
          <a:xfrm>
            <a:off x="2605670" y="3885446"/>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78" name="Rectangle 77">
            <a:extLst>
              <a:ext uri="{FF2B5EF4-FFF2-40B4-BE49-F238E27FC236}">
                <a16:creationId xmlns:a16="http://schemas.microsoft.com/office/drawing/2014/main" id="{02AB65E9-C4EE-4B23-8667-91E7A1E1752D}"/>
              </a:ext>
            </a:extLst>
          </p:cNvPr>
          <p:cNvSpPr/>
          <p:nvPr/>
        </p:nvSpPr>
        <p:spPr>
          <a:xfrm>
            <a:off x="3430875" y="3330969"/>
            <a:ext cx="704277" cy="424306"/>
          </a:xfrm>
          <a:prstGeom prst="rect">
            <a:avLst/>
          </a:prstGeom>
          <a:solidFill>
            <a:srgbClr val="47AED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ea typeface="Open Sans" panose="020B0606030504020204" pitchFamily="34" charset="0"/>
                <a:cs typeface="Open Sans" panose="020B0606030504020204" pitchFamily="34" charset="0"/>
              </a:rPr>
              <a:t>DataNode</a:t>
            </a:r>
          </a:p>
        </p:txBody>
      </p:sp>
      <p:cxnSp>
        <p:nvCxnSpPr>
          <p:cNvPr id="79" name="Straight Connector 78">
            <a:extLst>
              <a:ext uri="{FF2B5EF4-FFF2-40B4-BE49-F238E27FC236}">
                <a16:creationId xmlns:a16="http://schemas.microsoft.com/office/drawing/2014/main" id="{0F9D1DE6-585C-42B3-83AF-B08C6726DF01}"/>
              </a:ext>
            </a:extLst>
          </p:cNvPr>
          <p:cNvCxnSpPr>
            <a:stCxn id="41" idx="2"/>
            <a:endCxn id="78" idx="0"/>
          </p:cNvCxnSpPr>
          <p:nvPr/>
        </p:nvCxnSpPr>
        <p:spPr>
          <a:xfrm>
            <a:off x="2131336" y="2621714"/>
            <a:ext cx="1651677" cy="709256"/>
          </a:xfrm>
          <a:prstGeom prst="line">
            <a:avLst/>
          </a:prstGeom>
          <a:ln w="38100">
            <a:solidFill>
              <a:srgbClr val="5CB5E2"/>
            </a:solidFill>
            <a:prstDash val="dash"/>
          </a:ln>
        </p:spPr>
        <p:style>
          <a:lnRef idx="1">
            <a:schemeClr val="accent1"/>
          </a:lnRef>
          <a:fillRef idx="0">
            <a:schemeClr val="accent1"/>
          </a:fillRef>
          <a:effectRef idx="0">
            <a:schemeClr val="accent1"/>
          </a:effectRef>
          <a:fontRef idx="minor">
            <a:schemeClr val="tx1"/>
          </a:fontRef>
        </p:style>
      </p:cxnSp>
      <p:sp>
        <p:nvSpPr>
          <p:cNvPr id="80" name="Cylinder 79">
            <a:extLst>
              <a:ext uri="{FF2B5EF4-FFF2-40B4-BE49-F238E27FC236}">
                <a16:creationId xmlns:a16="http://schemas.microsoft.com/office/drawing/2014/main" id="{2557FF5A-F34B-4F99-9E34-8E6B23CC0FCA}"/>
              </a:ext>
            </a:extLst>
          </p:cNvPr>
          <p:cNvSpPr/>
          <p:nvPr/>
        </p:nvSpPr>
        <p:spPr>
          <a:xfrm>
            <a:off x="3448750" y="4125005"/>
            <a:ext cx="699391" cy="620138"/>
          </a:xfrm>
          <a:prstGeom prst="can">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81" name="Arrow: Down 80">
            <a:extLst>
              <a:ext uri="{FF2B5EF4-FFF2-40B4-BE49-F238E27FC236}">
                <a16:creationId xmlns:a16="http://schemas.microsoft.com/office/drawing/2014/main" id="{4BA61B6E-35C0-499C-A9AC-4A71EDB0821E}"/>
              </a:ext>
            </a:extLst>
          </p:cNvPr>
          <p:cNvSpPr/>
          <p:nvPr/>
        </p:nvSpPr>
        <p:spPr>
          <a:xfrm>
            <a:off x="3700178" y="3878518"/>
            <a:ext cx="184826" cy="262647"/>
          </a:xfrm>
          <a:prstGeom prst="down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82" name="Multiplication Sign 81">
            <a:extLst>
              <a:ext uri="{FF2B5EF4-FFF2-40B4-BE49-F238E27FC236}">
                <a16:creationId xmlns:a16="http://schemas.microsoft.com/office/drawing/2014/main" id="{0521997F-8605-49F7-BF71-8DB7A635857D}"/>
              </a:ext>
            </a:extLst>
          </p:cNvPr>
          <p:cNvSpPr/>
          <p:nvPr/>
        </p:nvSpPr>
        <p:spPr>
          <a:xfrm>
            <a:off x="2385123" y="3196079"/>
            <a:ext cx="698334" cy="698334"/>
          </a:xfrm>
          <a:prstGeom prst="mathMultiply">
            <a:avLst>
              <a:gd name="adj1" fmla="val 13600"/>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panose="020B0604020104020204" pitchFamily="34" charset="0"/>
            </a:endParaRPr>
          </a:p>
        </p:txBody>
      </p:sp>
      <p:pic>
        <p:nvPicPr>
          <p:cNvPr id="83" name="Picture 82">
            <a:extLst>
              <a:ext uri="{FF2B5EF4-FFF2-40B4-BE49-F238E27FC236}">
                <a16:creationId xmlns:a16="http://schemas.microsoft.com/office/drawing/2014/main" id="{91D955D9-5DE2-465A-9735-D887F812C3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1198" y="4994805"/>
            <a:ext cx="446260" cy="446260"/>
          </a:xfrm>
          <a:prstGeom prst="rect">
            <a:avLst/>
          </a:prstGeom>
        </p:spPr>
      </p:pic>
      <p:sp>
        <p:nvSpPr>
          <p:cNvPr id="84" name="Arrow: Right 83">
            <a:extLst>
              <a:ext uri="{FF2B5EF4-FFF2-40B4-BE49-F238E27FC236}">
                <a16:creationId xmlns:a16="http://schemas.microsoft.com/office/drawing/2014/main" id="{0D3E4178-4818-4B8B-968F-EDB6B9DA6253}"/>
              </a:ext>
            </a:extLst>
          </p:cNvPr>
          <p:cNvSpPr/>
          <p:nvPr/>
        </p:nvSpPr>
        <p:spPr>
          <a:xfrm>
            <a:off x="1131655" y="5112315"/>
            <a:ext cx="374799" cy="220017"/>
          </a:xfrm>
          <a:prstGeom prst="rightArrow">
            <a:avLst/>
          </a:prstGeom>
          <a:solidFill>
            <a:srgbClr val="4F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85" name="Rectangle 84">
            <a:extLst>
              <a:ext uri="{FF2B5EF4-FFF2-40B4-BE49-F238E27FC236}">
                <a16:creationId xmlns:a16="http://schemas.microsoft.com/office/drawing/2014/main" id="{D84609A0-6FF9-4CA4-9F38-A70863019687}"/>
              </a:ext>
            </a:extLst>
          </p:cNvPr>
          <p:cNvSpPr/>
          <p:nvPr/>
        </p:nvSpPr>
        <p:spPr>
          <a:xfrm>
            <a:off x="1618161" y="5070662"/>
            <a:ext cx="350998" cy="35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badi" panose="020B0604020104020204" pitchFamily="34" charset="0"/>
                <a:ea typeface="Open Sans" panose="020B0606030504020204" pitchFamily="34" charset="0"/>
                <a:cs typeface="Open Sans" panose="020B0606030504020204" pitchFamily="34" charset="0"/>
              </a:rPr>
              <a:t>128</a:t>
            </a:r>
          </a:p>
          <a:p>
            <a:pPr algn="ctr"/>
            <a:r>
              <a:rPr lang="en-US" sz="900" dirty="0">
                <a:latin typeface="Abadi" panose="020B0604020104020204" pitchFamily="34" charset="0"/>
                <a:ea typeface="Open Sans" panose="020B0606030504020204" pitchFamily="34" charset="0"/>
                <a:cs typeface="Open Sans" panose="020B0606030504020204" pitchFamily="34" charset="0"/>
              </a:rPr>
              <a:t>MB</a:t>
            </a:r>
          </a:p>
        </p:txBody>
      </p:sp>
      <p:sp>
        <p:nvSpPr>
          <p:cNvPr id="86" name="Rectangle 85">
            <a:extLst>
              <a:ext uri="{FF2B5EF4-FFF2-40B4-BE49-F238E27FC236}">
                <a16:creationId xmlns:a16="http://schemas.microsoft.com/office/drawing/2014/main" id="{5A6FA919-86C6-42C1-AE37-721E724ECBA9}"/>
              </a:ext>
            </a:extLst>
          </p:cNvPr>
          <p:cNvSpPr/>
          <p:nvPr/>
        </p:nvSpPr>
        <p:spPr>
          <a:xfrm>
            <a:off x="2329659" y="5070662"/>
            <a:ext cx="350998" cy="350998"/>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128</a:t>
            </a:r>
          </a:p>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87" name="Rectangle 86">
            <a:extLst>
              <a:ext uri="{FF2B5EF4-FFF2-40B4-BE49-F238E27FC236}">
                <a16:creationId xmlns:a16="http://schemas.microsoft.com/office/drawing/2014/main" id="{E90D48B4-E1B1-4062-9DAE-7B4394643559}"/>
              </a:ext>
            </a:extLst>
          </p:cNvPr>
          <p:cNvSpPr/>
          <p:nvPr/>
        </p:nvSpPr>
        <p:spPr>
          <a:xfrm>
            <a:off x="3006280" y="5050842"/>
            <a:ext cx="350998" cy="35099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124</a:t>
            </a:r>
          </a:p>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88" name="Plus Sign 87">
            <a:extLst>
              <a:ext uri="{FF2B5EF4-FFF2-40B4-BE49-F238E27FC236}">
                <a16:creationId xmlns:a16="http://schemas.microsoft.com/office/drawing/2014/main" id="{8AFDB3A3-2B3C-4B23-A4A4-577402477238}"/>
              </a:ext>
            </a:extLst>
          </p:cNvPr>
          <p:cNvSpPr/>
          <p:nvPr/>
        </p:nvSpPr>
        <p:spPr>
          <a:xfrm>
            <a:off x="1993186" y="5095821"/>
            <a:ext cx="293275" cy="281054"/>
          </a:xfrm>
          <a:prstGeom prst="mathPlus">
            <a:avLst>
              <a:gd name="adj1" fmla="val 1333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badi" panose="020B0604020104020204" pitchFamily="34" charset="0"/>
            </a:endParaRPr>
          </a:p>
        </p:txBody>
      </p:sp>
      <p:sp>
        <p:nvSpPr>
          <p:cNvPr id="89" name="Plus Sign 88">
            <a:extLst>
              <a:ext uri="{FF2B5EF4-FFF2-40B4-BE49-F238E27FC236}">
                <a16:creationId xmlns:a16="http://schemas.microsoft.com/office/drawing/2014/main" id="{A92A77E2-6453-4427-B743-013F98BE73D7}"/>
              </a:ext>
            </a:extLst>
          </p:cNvPr>
          <p:cNvSpPr/>
          <p:nvPr/>
        </p:nvSpPr>
        <p:spPr>
          <a:xfrm>
            <a:off x="2696831" y="5077408"/>
            <a:ext cx="293275" cy="281054"/>
          </a:xfrm>
          <a:prstGeom prst="mathPlus">
            <a:avLst>
              <a:gd name="adj1" fmla="val 1333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badi" panose="020B0604020104020204" pitchFamily="34" charset="0"/>
            </a:endParaRPr>
          </a:p>
        </p:txBody>
      </p:sp>
      <p:sp>
        <p:nvSpPr>
          <p:cNvPr id="90" name="Rectangle 89">
            <a:extLst>
              <a:ext uri="{FF2B5EF4-FFF2-40B4-BE49-F238E27FC236}">
                <a16:creationId xmlns:a16="http://schemas.microsoft.com/office/drawing/2014/main" id="{CDBB9B99-AE78-4C4F-A121-30EDEE91697B}"/>
              </a:ext>
            </a:extLst>
          </p:cNvPr>
          <p:cNvSpPr/>
          <p:nvPr/>
        </p:nvSpPr>
        <p:spPr>
          <a:xfrm>
            <a:off x="707962" y="4149809"/>
            <a:ext cx="350998" cy="35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badi" panose="020B0604020104020204" pitchFamily="34" charset="0"/>
                <a:ea typeface="Open Sans" panose="020B0606030504020204" pitchFamily="34" charset="0"/>
                <a:cs typeface="Open Sans" panose="020B0606030504020204" pitchFamily="34" charset="0"/>
              </a:rPr>
              <a:t>128</a:t>
            </a:r>
          </a:p>
          <a:p>
            <a:pPr algn="ctr"/>
            <a:r>
              <a:rPr lang="en-US" sz="900" dirty="0">
                <a:latin typeface="Abadi" panose="020B0604020104020204" pitchFamily="34" charset="0"/>
                <a:ea typeface="Open Sans" panose="020B0606030504020204" pitchFamily="34" charset="0"/>
                <a:cs typeface="Open Sans" panose="020B0606030504020204" pitchFamily="34" charset="0"/>
              </a:rPr>
              <a:t>MB</a:t>
            </a:r>
          </a:p>
        </p:txBody>
      </p:sp>
      <p:sp>
        <p:nvSpPr>
          <p:cNvPr id="91" name="Rectangle 90">
            <a:extLst>
              <a:ext uri="{FF2B5EF4-FFF2-40B4-BE49-F238E27FC236}">
                <a16:creationId xmlns:a16="http://schemas.microsoft.com/office/drawing/2014/main" id="{4302FBDE-3B4E-41BC-9507-4B89BB6D39F0}"/>
              </a:ext>
            </a:extLst>
          </p:cNvPr>
          <p:cNvSpPr/>
          <p:nvPr/>
        </p:nvSpPr>
        <p:spPr>
          <a:xfrm>
            <a:off x="3358418" y="4142848"/>
            <a:ext cx="350998" cy="35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badi" panose="020B0604020104020204" pitchFamily="34" charset="0"/>
                <a:ea typeface="Open Sans" panose="020B0606030504020204" pitchFamily="34" charset="0"/>
                <a:cs typeface="Open Sans" panose="020B0606030504020204" pitchFamily="34" charset="0"/>
              </a:rPr>
              <a:t>128</a:t>
            </a:r>
          </a:p>
          <a:p>
            <a:pPr algn="ctr"/>
            <a:r>
              <a:rPr lang="en-US" sz="900" dirty="0">
                <a:latin typeface="Abadi" panose="020B0604020104020204" pitchFamily="34" charset="0"/>
                <a:ea typeface="Open Sans" panose="020B0606030504020204" pitchFamily="34" charset="0"/>
                <a:cs typeface="Open Sans" panose="020B0606030504020204" pitchFamily="34" charset="0"/>
              </a:rPr>
              <a:t>MB</a:t>
            </a:r>
          </a:p>
        </p:txBody>
      </p:sp>
      <p:sp>
        <p:nvSpPr>
          <p:cNvPr id="92" name="Rectangle 91">
            <a:extLst>
              <a:ext uri="{FF2B5EF4-FFF2-40B4-BE49-F238E27FC236}">
                <a16:creationId xmlns:a16="http://schemas.microsoft.com/office/drawing/2014/main" id="{22F9CADC-C044-4EDA-957B-3AD02D846D2A}"/>
              </a:ext>
            </a:extLst>
          </p:cNvPr>
          <p:cNvSpPr/>
          <p:nvPr/>
        </p:nvSpPr>
        <p:spPr>
          <a:xfrm>
            <a:off x="1710141" y="4149809"/>
            <a:ext cx="350998" cy="350998"/>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128</a:t>
            </a:r>
          </a:p>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93" name="Rectangle 92">
            <a:extLst>
              <a:ext uri="{FF2B5EF4-FFF2-40B4-BE49-F238E27FC236}">
                <a16:creationId xmlns:a16="http://schemas.microsoft.com/office/drawing/2014/main" id="{29633E44-051F-4B84-B902-D59F79E58682}"/>
              </a:ext>
            </a:extLst>
          </p:cNvPr>
          <p:cNvSpPr/>
          <p:nvPr/>
        </p:nvSpPr>
        <p:spPr>
          <a:xfrm>
            <a:off x="130999" y="4168452"/>
            <a:ext cx="350998" cy="350998"/>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128</a:t>
            </a:r>
          </a:p>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94" name="Rectangle 93">
            <a:extLst>
              <a:ext uri="{FF2B5EF4-FFF2-40B4-BE49-F238E27FC236}">
                <a16:creationId xmlns:a16="http://schemas.microsoft.com/office/drawing/2014/main" id="{7E16A99F-FE29-4F1A-9DAA-D9F6764F0B9E}"/>
              </a:ext>
            </a:extLst>
          </p:cNvPr>
          <p:cNvSpPr/>
          <p:nvPr/>
        </p:nvSpPr>
        <p:spPr>
          <a:xfrm>
            <a:off x="2834616" y="4149809"/>
            <a:ext cx="350998" cy="35099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124</a:t>
            </a:r>
          </a:p>
          <a:p>
            <a:pPr lvl="0" algn="ctr"/>
            <a:r>
              <a:rPr lang="en-US" sz="900"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95" name="Rectangle 94">
            <a:extLst>
              <a:ext uri="{FF2B5EF4-FFF2-40B4-BE49-F238E27FC236}">
                <a16:creationId xmlns:a16="http://schemas.microsoft.com/office/drawing/2014/main" id="{EDF02F48-E64B-46EB-BD8F-26A8B4F1E0F9}"/>
              </a:ext>
            </a:extLst>
          </p:cNvPr>
          <p:cNvSpPr/>
          <p:nvPr/>
        </p:nvSpPr>
        <p:spPr>
          <a:xfrm>
            <a:off x="3906495" y="4142055"/>
            <a:ext cx="350998" cy="350998"/>
          </a:xfrm>
          <a:prstGeom prst="rect">
            <a:avLst/>
          </a:prstGeom>
          <a:solidFill>
            <a:schemeClr val="accent5">
              <a:lumMod val="75000"/>
            </a:schemeClr>
          </a:solidFill>
          <a:ln>
            <a:noFill/>
          </a:ln>
          <a:effectLst>
            <a:glow rad="228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badi" panose="020B0604020104020204" pitchFamily="34" charset="0"/>
                <a:ea typeface="Open Sans" panose="020B0606030504020204" pitchFamily="34" charset="0"/>
                <a:cs typeface="Open Sans" panose="020B0606030504020204" pitchFamily="34" charset="0"/>
              </a:rPr>
              <a:t>124</a:t>
            </a:r>
          </a:p>
          <a:p>
            <a:pPr lvl="0" algn="ctr"/>
            <a:r>
              <a:rPr lang="en-US" sz="900" b="1"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sp>
        <p:nvSpPr>
          <p:cNvPr id="96" name="Multiplication Sign 95">
            <a:extLst>
              <a:ext uri="{FF2B5EF4-FFF2-40B4-BE49-F238E27FC236}">
                <a16:creationId xmlns:a16="http://schemas.microsoft.com/office/drawing/2014/main" id="{BB4E2548-A6C4-4481-B2F9-50C283FC3F2C}"/>
              </a:ext>
            </a:extLst>
          </p:cNvPr>
          <p:cNvSpPr/>
          <p:nvPr/>
        </p:nvSpPr>
        <p:spPr>
          <a:xfrm>
            <a:off x="2407478" y="4124094"/>
            <a:ext cx="698334" cy="698334"/>
          </a:xfrm>
          <a:prstGeom prst="mathMultiply">
            <a:avLst>
              <a:gd name="adj1" fmla="val 13600"/>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97" name="Rectangle 96">
            <a:extLst>
              <a:ext uri="{FF2B5EF4-FFF2-40B4-BE49-F238E27FC236}">
                <a16:creationId xmlns:a16="http://schemas.microsoft.com/office/drawing/2014/main" id="{E26DE290-FB20-43D8-8E4A-5C876A3E2AB7}"/>
              </a:ext>
            </a:extLst>
          </p:cNvPr>
          <p:cNvSpPr/>
          <p:nvPr/>
        </p:nvSpPr>
        <p:spPr>
          <a:xfrm>
            <a:off x="1220519" y="4142055"/>
            <a:ext cx="350998" cy="350998"/>
          </a:xfrm>
          <a:prstGeom prst="rect">
            <a:avLst/>
          </a:prstGeom>
          <a:solidFill>
            <a:schemeClr val="accent5">
              <a:lumMod val="75000"/>
            </a:schemeClr>
          </a:solidFill>
          <a:ln>
            <a:noFill/>
          </a:ln>
          <a:effectLst>
            <a:glow rad="228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badi" panose="020B0604020104020204" pitchFamily="34" charset="0"/>
                <a:ea typeface="Open Sans" panose="020B0606030504020204" pitchFamily="34" charset="0"/>
                <a:cs typeface="Open Sans" panose="020B0606030504020204" pitchFamily="34" charset="0"/>
              </a:rPr>
              <a:t>124</a:t>
            </a:r>
          </a:p>
          <a:p>
            <a:pPr lvl="0" algn="ctr"/>
            <a:r>
              <a:rPr lang="en-US" sz="900" b="1" dirty="0">
                <a:solidFill>
                  <a:prstClr val="white"/>
                </a:solidFill>
                <a:latin typeface="Abadi" panose="020B0604020104020204" pitchFamily="34" charset="0"/>
                <a:ea typeface="Open Sans" panose="020B0606030504020204" pitchFamily="34" charset="0"/>
                <a:cs typeface="Open Sans" panose="020B0606030504020204" pitchFamily="34" charset="0"/>
              </a:rPr>
              <a:t>MB</a:t>
            </a:r>
          </a:p>
        </p:txBody>
      </p:sp>
      <p:pic>
        <p:nvPicPr>
          <p:cNvPr id="98" name="Picture 97">
            <a:extLst>
              <a:ext uri="{FF2B5EF4-FFF2-40B4-BE49-F238E27FC236}">
                <a16:creationId xmlns:a16="http://schemas.microsoft.com/office/drawing/2014/main" id="{A80AF8BF-57A2-4869-A943-42E51D8B8D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7872" y="3995649"/>
            <a:ext cx="280295" cy="252635"/>
          </a:xfrm>
          <a:prstGeom prst="rect">
            <a:avLst/>
          </a:prstGeom>
        </p:spPr>
      </p:pic>
      <p:pic>
        <p:nvPicPr>
          <p:cNvPr id="99" name="Picture 98">
            <a:extLst>
              <a:ext uri="{FF2B5EF4-FFF2-40B4-BE49-F238E27FC236}">
                <a16:creationId xmlns:a16="http://schemas.microsoft.com/office/drawing/2014/main" id="{DCEED6FF-0AA4-4AAD-8A6A-27F65CDB2F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2881" y="3953490"/>
            <a:ext cx="280295" cy="252635"/>
          </a:xfrm>
          <a:prstGeom prst="rect">
            <a:avLst/>
          </a:prstGeom>
        </p:spPr>
      </p:pic>
      <p:sp>
        <p:nvSpPr>
          <p:cNvPr id="100" name="TextBox 99">
            <a:extLst>
              <a:ext uri="{FF2B5EF4-FFF2-40B4-BE49-F238E27FC236}">
                <a16:creationId xmlns:a16="http://schemas.microsoft.com/office/drawing/2014/main" id="{29A60F68-B45A-41B3-BA51-866C40A993EF}"/>
              </a:ext>
            </a:extLst>
          </p:cNvPr>
          <p:cNvSpPr txBox="1"/>
          <p:nvPr/>
        </p:nvSpPr>
        <p:spPr>
          <a:xfrm>
            <a:off x="4695203" y="3025884"/>
            <a:ext cx="4103299" cy="928844"/>
          </a:xfrm>
          <a:prstGeom prst="rect">
            <a:avLst/>
          </a:prstGeom>
          <a:noFill/>
        </p:spPr>
        <p:txBody>
          <a:bodyPr wrap="square">
            <a:spAutoFit/>
          </a:bodyPr>
          <a:lstStyle/>
          <a:p>
            <a:pPr>
              <a:lnSpc>
                <a:spcPct val="150000"/>
              </a:lnSpc>
            </a:pPr>
            <a:r>
              <a:rPr lang="en-US" sz="1350" b="1" dirty="0">
                <a:solidFill>
                  <a:srgbClr val="0096D6"/>
                </a:solidFill>
                <a:latin typeface="Abadi" panose="020B0604020104020204" pitchFamily="34" charset="0"/>
                <a:ea typeface="Open Sans" panose="020B0606030504020204" pitchFamily="34" charset="0"/>
                <a:cs typeface="Open Sans" panose="020B0606030504020204" pitchFamily="34" charset="0"/>
              </a:rPr>
              <a:t>Solution:</a:t>
            </a:r>
            <a:endParaRPr lang="en-US" sz="1350" dirty="0">
              <a:solidFill>
                <a:schemeClr val="tx1">
                  <a:lumMod val="85000"/>
                  <a:lumOff val="15000"/>
                </a:schemeClr>
              </a:solidFill>
              <a:latin typeface="Abadi" panose="020B0604020104020204" pitchFamily="34" charset="0"/>
              <a:ea typeface="Open Sans" panose="020B0606030504020204" pitchFamily="34" charset="0"/>
              <a:cs typeface="Open Sans" panose="020B0606030504020204" pitchFamily="34" charset="0"/>
            </a:endParaRPr>
          </a:p>
          <a:p>
            <a:pPr lvl="1">
              <a:lnSpc>
                <a:spcPct val="150000"/>
              </a:lnSpc>
            </a:pP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Each data blocks are replicated (thrice by default) and are distributed across different </a:t>
            </a:r>
            <a:r>
              <a:rPr lang="en-US" sz="1200" dirty="0" err="1">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DataNodes</a:t>
            </a:r>
            <a:r>
              <a:rPr lang="en-US" sz="1200" dirty="0">
                <a:solidFill>
                  <a:schemeClr val="bg2">
                    <a:lumMod val="10000"/>
                  </a:schemeClr>
                </a:solidFill>
                <a:latin typeface="Abadi" panose="020B06040201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8663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001151" y="3924300"/>
            <a:ext cx="7141700"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HDFS Read &amp; Write Mechanism</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7</a:t>
            </a:r>
          </a:p>
        </p:txBody>
      </p:sp>
    </p:spTree>
    <p:extLst>
      <p:ext uri="{BB962C8B-B14F-4D97-AF65-F5344CB8AC3E}">
        <p14:creationId xmlns:p14="http://schemas.microsoft.com/office/powerpoint/2010/main" val="134384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438150" y="3055276"/>
            <a:ext cx="8267700" cy="806439"/>
          </a:xfrm>
          <a:prstGeom prst="rect">
            <a:avLst/>
          </a:prstGeom>
        </p:spPr>
        <p:txBody>
          <a:bodyPr wrap="square">
            <a:spAutoFit/>
          </a:bodyPr>
          <a:lstStyle/>
          <a:p>
            <a:pPr algn="ctr">
              <a:lnSpc>
                <a:spcPct val="150000"/>
              </a:lnSpc>
            </a:pP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HDFS Write Mechanism</a:t>
            </a:r>
            <a:endParaRPr lang="en-US" sz="3450" b="1" dirty="0">
              <a:latin typeface="HP Simplified" panose="020B06040202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792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706205" y="1217463"/>
            <a:ext cx="7731605"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HDFS Write Mechanism – Writing a Block</a:t>
            </a:r>
          </a:p>
        </p:txBody>
      </p:sp>
      <p:pic>
        <p:nvPicPr>
          <p:cNvPr id="4" name="Picture 3">
            <a:extLst>
              <a:ext uri="{FF2B5EF4-FFF2-40B4-BE49-F238E27FC236}">
                <a16:creationId xmlns:a16="http://schemas.microsoft.com/office/drawing/2014/main" id="{9EFC71B5-968E-471B-8140-0438156A49F3}"/>
              </a:ext>
            </a:extLst>
          </p:cNvPr>
          <p:cNvPicPr>
            <a:picLocks noChangeAspect="1"/>
          </p:cNvPicPr>
          <p:nvPr/>
        </p:nvPicPr>
        <p:blipFill>
          <a:blip r:embed="rId2"/>
          <a:stretch>
            <a:fillRect/>
          </a:stretch>
        </p:blipFill>
        <p:spPr>
          <a:xfrm>
            <a:off x="2117546" y="2097218"/>
            <a:ext cx="4908908" cy="3372993"/>
          </a:xfrm>
          <a:prstGeom prst="rect">
            <a:avLst/>
          </a:prstGeom>
        </p:spPr>
      </p:pic>
    </p:spTree>
    <p:extLst>
      <p:ext uri="{BB962C8B-B14F-4D97-AF65-F5344CB8AC3E}">
        <p14:creationId xmlns:p14="http://schemas.microsoft.com/office/powerpoint/2010/main" val="171241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375979" y="1217463"/>
            <a:ext cx="8392042"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HDFS Write Mechanism – Acknowledgement</a:t>
            </a:r>
          </a:p>
        </p:txBody>
      </p:sp>
      <p:pic>
        <p:nvPicPr>
          <p:cNvPr id="3" name="Picture 2">
            <a:extLst>
              <a:ext uri="{FF2B5EF4-FFF2-40B4-BE49-F238E27FC236}">
                <a16:creationId xmlns:a16="http://schemas.microsoft.com/office/drawing/2014/main" id="{569BC492-AA38-4C65-A80E-ED18E5B2AD78}"/>
              </a:ext>
            </a:extLst>
          </p:cNvPr>
          <p:cNvPicPr>
            <a:picLocks noChangeAspect="1"/>
          </p:cNvPicPr>
          <p:nvPr/>
        </p:nvPicPr>
        <p:blipFill>
          <a:blip r:embed="rId2"/>
          <a:stretch>
            <a:fillRect/>
          </a:stretch>
        </p:blipFill>
        <p:spPr>
          <a:xfrm>
            <a:off x="2226899" y="2120828"/>
            <a:ext cx="4674010" cy="3406579"/>
          </a:xfrm>
          <a:prstGeom prst="rect">
            <a:avLst/>
          </a:prstGeom>
        </p:spPr>
      </p:pic>
    </p:spTree>
    <p:extLst>
      <p:ext uri="{BB962C8B-B14F-4D97-AF65-F5344CB8AC3E}">
        <p14:creationId xmlns:p14="http://schemas.microsoft.com/office/powerpoint/2010/main" val="1018850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1215153" y="1217463"/>
            <a:ext cx="6713697"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HDFS Multi Block Write Mechanism</a:t>
            </a:r>
          </a:p>
        </p:txBody>
      </p:sp>
      <p:pic>
        <p:nvPicPr>
          <p:cNvPr id="4" name="Picture 3">
            <a:extLst>
              <a:ext uri="{FF2B5EF4-FFF2-40B4-BE49-F238E27FC236}">
                <a16:creationId xmlns:a16="http://schemas.microsoft.com/office/drawing/2014/main" id="{AF4A2E91-D2D9-409D-BBD0-3A4C639A6E63}"/>
              </a:ext>
            </a:extLst>
          </p:cNvPr>
          <p:cNvPicPr>
            <a:picLocks noChangeAspect="1"/>
          </p:cNvPicPr>
          <p:nvPr/>
        </p:nvPicPr>
        <p:blipFill>
          <a:blip r:embed="rId2"/>
          <a:stretch>
            <a:fillRect/>
          </a:stretch>
        </p:blipFill>
        <p:spPr>
          <a:xfrm>
            <a:off x="266700" y="2155333"/>
            <a:ext cx="4648067" cy="3235419"/>
          </a:xfrm>
          <a:prstGeom prst="rect">
            <a:avLst/>
          </a:prstGeom>
        </p:spPr>
      </p:pic>
      <p:sp>
        <p:nvSpPr>
          <p:cNvPr id="6" name="Rectangle 5">
            <a:extLst>
              <a:ext uri="{FF2B5EF4-FFF2-40B4-BE49-F238E27FC236}">
                <a16:creationId xmlns:a16="http://schemas.microsoft.com/office/drawing/2014/main" id="{97018F71-A3BA-49C6-9E8F-78CA472449FC}"/>
              </a:ext>
            </a:extLst>
          </p:cNvPr>
          <p:cNvSpPr/>
          <p:nvPr/>
        </p:nvSpPr>
        <p:spPr>
          <a:xfrm>
            <a:off x="5351048" y="3232793"/>
            <a:ext cx="3526252" cy="461665"/>
          </a:xfrm>
          <a:prstGeom prst="rect">
            <a:avLst/>
          </a:prstGeom>
        </p:spPr>
        <p:txBody>
          <a:bodyPr wrap="square">
            <a:spAutoFit/>
          </a:bodyPr>
          <a:lstStyle/>
          <a:p>
            <a:r>
              <a:rPr lang="en-IN" sz="1200" b="1" dirty="0">
                <a:solidFill>
                  <a:schemeClr val="bg2">
                    <a:lumMod val="10000"/>
                  </a:schemeClr>
                </a:solidFill>
                <a:latin typeface="Abadi" panose="020B0604020104020204" pitchFamily="34" charset="0"/>
              </a:rPr>
              <a:t>For Block A: </a:t>
            </a:r>
            <a:r>
              <a:rPr lang="en-IN" sz="1200" b="1" dirty="0">
                <a:solidFill>
                  <a:srgbClr val="0070C0"/>
                </a:solidFill>
                <a:latin typeface="Abadi" panose="020B0604020104020204" pitchFamily="34" charset="0"/>
              </a:rPr>
              <a:t>1A -&gt; 2A -&gt; 3A -&gt; 4A</a:t>
            </a:r>
          </a:p>
          <a:p>
            <a:r>
              <a:rPr lang="en-IN" sz="1200" b="1" dirty="0">
                <a:solidFill>
                  <a:schemeClr val="bg2">
                    <a:lumMod val="10000"/>
                  </a:schemeClr>
                </a:solidFill>
                <a:latin typeface="Abadi" panose="020B0604020104020204" pitchFamily="34" charset="0"/>
              </a:rPr>
              <a:t>For Block B: </a:t>
            </a:r>
            <a:r>
              <a:rPr lang="en-IN" sz="1200" b="1" dirty="0">
                <a:solidFill>
                  <a:srgbClr val="0070C0"/>
                </a:solidFill>
                <a:latin typeface="Abadi" panose="020B0604020104020204" pitchFamily="34" charset="0"/>
              </a:rPr>
              <a:t>1B -&gt; 2B -&gt; 3B -&gt; 4B -&gt; 5B -&gt; 6B </a:t>
            </a:r>
          </a:p>
        </p:txBody>
      </p:sp>
    </p:spTree>
    <p:extLst>
      <p:ext uri="{BB962C8B-B14F-4D97-AF65-F5344CB8AC3E}">
        <p14:creationId xmlns:p14="http://schemas.microsoft.com/office/powerpoint/2010/main" val="371468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51435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438150" y="3055276"/>
            <a:ext cx="8267700" cy="806439"/>
          </a:xfrm>
          <a:prstGeom prst="rect">
            <a:avLst/>
          </a:prstGeom>
        </p:spPr>
        <p:txBody>
          <a:bodyPr wrap="square">
            <a:spAutoFit/>
          </a:bodyPr>
          <a:lstStyle/>
          <a:p>
            <a:pPr algn="ctr">
              <a:lnSpc>
                <a:spcPct val="150000"/>
              </a:lnSpc>
            </a:pPr>
            <a:r>
              <a:rPr lang="en-US" sz="3450" b="1" dirty="0">
                <a:solidFill>
                  <a:schemeClr val="bg1"/>
                </a:solidFill>
                <a:latin typeface="HP Simplified" panose="020B0604020204020204" pitchFamily="34" charset="0"/>
                <a:ea typeface="Open Sans" panose="020B0606030504020204" pitchFamily="34" charset="0"/>
                <a:cs typeface="Open Sans" panose="020B0606030504020204" pitchFamily="34" charset="0"/>
              </a:rPr>
              <a:t>HDFS Read Mechanism</a:t>
            </a:r>
            <a:endParaRPr lang="en-US" sz="3450" b="1" dirty="0">
              <a:latin typeface="HP Simplified" panose="020B0604020204020204" pitchFamily="34" charset="0"/>
              <a:ea typeface="Open Sans" panose="020B0606030504020204" pitchFamily="34" charset="0"/>
              <a:cs typeface="Open Sans" panose="020B0606030504020204" pitchFamily="34" charset="0"/>
            </a:endParaRPr>
          </a:p>
        </p:txBody>
      </p:sp>
      <p:pic>
        <p:nvPicPr>
          <p:cNvPr id="3" name="Picture 2" descr="A picture containing text&#10;&#10;Description automatically generated">
            <a:extLst>
              <a:ext uri="{FF2B5EF4-FFF2-40B4-BE49-F238E27FC236}">
                <a16:creationId xmlns:a16="http://schemas.microsoft.com/office/drawing/2014/main" id="{05182249-E0AE-48D7-9DF9-88A01761F63A}"/>
              </a:ext>
            </a:extLst>
          </p:cNvPr>
          <p:cNvPicPr>
            <a:picLocks noChangeAspect="1"/>
          </p:cNvPicPr>
          <p:nvPr/>
        </p:nvPicPr>
        <p:blipFill rotWithShape="1">
          <a:blip r:embed="rId2">
            <a:extLst>
              <a:ext uri="{28A0092B-C50C-407E-A947-70E740481C1C}">
                <a14:useLocalDpi xmlns:a14="http://schemas.microsoft.com/office/drawing/2010/main" val="0"/>
              </a:ext>
            </a:extLst>
          </a:blip>
          <a:srcRect t="91818" b="-1"/>
          <a:stretch/>
        </p:blipFill>
        <p:spPr>
          <a:xfrm>
            <a:off x="-171450" y="5562600"/>
            <a:ext cx="9315450" cy="438150"/>
          </a:xfrm>
          <a:prstGeom prst="rect">
            <a:avLst/>
          </a:prstGeom>
        </p:spPr>
      </p:pic>
    </p:spTree>
    <p:extLst>
      <p:ext uri="{BB962C8B-B14F-4D97-AF65-F5344CB8AC3E}">
        <p14:creationId xmlns:p14="http://schemas.microsoft.com/office/powerpoint/2010/main" val="401261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C4231-7C71-C808-13A0-96E440D56D72}"/>
              </a:ext>
            </a:extLst>
          </p:cNvPr>
          <p:cNvSpPr txBox="1">
            <a:spLocks noGrp="1"/>
          </p:cNvSpPr>
          <p:nvPr>
            <p:ph type="body" idx="4294967295"/>
          </p:nvPr>
        </p:nvSpPr>
        <p:spPr/>
        <p:txBody>
          <a:bodyPr/>
          <a:lstStyle/>
          <a:p>
            <a:pPr lvl="0">
              <a:spcBef>
                <a:spcPts val="638"/>
              </a:spcBef>
              <a:buFont typeface="Arial" pitchFamily="32"/>
              <a:buChar char="•"/>
            </a:pPr>
            <a:r>
              <a:rPr lang="en-US"/>
              <a:t>Aggregation and Statistics</a:t>
            </a:r>
          </a:p>
          <a:p>
            <a:pPr lvl="1">
              <a:spcBef>
                <a:spcPts val="558"/>
              </a:spcBef>
              <a:buFont typeface="Arial" pitchFamily="32"/>
            </a:pPr>
            <a:r>
              <a:rPr lang="en-US" sz="2800"/>
              <a:t>Data warehouse and OLAP</a:t>
            </a:r>
          </a:p>
          <a:p>
            <a:pPr lvl="0">
              <a:spcBef>
                <a:spcPts val="638"/>
              </a:spcBef>
              <a:buFont typeface="Arial" pitchFamily="32"/>
              <a:buChar char="•"/>
            </a:pPr>
            <a:r>
              <a:rPr lang="en-US"/>
              <a:t>Indexing, Searching, and Querying</a:t>
            </a:r>
          </a:p>
          <a:p>
            <a:pPr lvl="1">
              <a:spcBef>
                <a:spcPts val="558"/>
              </a:spcBef>
              <a:buFont typeface="Arial" pitchFamily="32"/>
            </a:pPr>
            <a:r>
              <a:rPr lang="en-US" sz="2800"/>
              <a:t>Keyword based search</a:t>
            </a:r>
          </a:p>
          <a:p>
            <a:pPr lvl="1">
              <a:spcBef>
                <a:spcPts val="558"/>
              </a:spcBef>
              <a:buFont typeface="Arial" pitchFamily="32"/>
            </a:pPr>
            <a:r>
              <a:rPr lang="en-US" sz="2800"/>
              <a:t>Pattern matching (XML/RDF)</a:t>
            </a:r>
          </a:p>
          <a:p>
            <a:pPr lvl="0">
              <a:spcBef>
                <a:spcPts val="638"/>
              </a:spcBef>
              <a:buFont typeface="Arial" pitchFamily="32"/>
              <a:buChar char="•"/>
            </a:pPr>
            <a:r>
              <a:rPr lang="en-US"/>
              <a:t>Knowledge discovery</a:t>
            </a:r>
          </a:p>
          <a:p>
            <a:pPr lvl="1">
              <a:spcBef>
                <a:spcPts val="558"/>
              </a:spcBef>
              <a:buFont typeface="Arial" pitchFamily="32"/>
            </a:pPr>
            <a:r>
              <a:rPr lang="en-US" sz="2800"/>
              <a:t>Data Mining</a:t>
            </a:r>
          </a:p>
          <a:p>
            <a:pPr lvl="1">
              <a:spcBef>
                <a:spcPts val="558"/>
              </a:spcBef>
              <a:buFont typeface="Arial" pitchFamily="32"/>
            </a:pPr>
            <a:r>
              <a:rPr lang="en-US" sz="2800"/>
              <a:t>Statistical Modeling</a:t>
            </a:r>
          </a:p>
          <a:p>
            <a:pPr lvl="0">
              <a:buNone/>
            </a:pPr>
            <a:endParaRPr lang="en-US" sz="2800"/>
          </a:p>
          <a:p>
            <a:pPr lvl="0">
              <a:spcBef>
                <a:spcPts val="638"/>
              </a:spcBef>
              <a:buNone/>
            </a:pPr>
            <a:endParaRPr lang="en-US"/>
          </a:p>
        </p:txBody>
      </p:sp>
      <p:sp>
        <p:nvSpPr>
          <p:cNvPr id="4" name="Rectangle 3">
            <a:extLst>
              <a:ext uri="{FF2B5EF4-FFF2-40B4-BE49-F238E27FC236}">
                <a16:creationId xmlns:a16="http://schemas.microsoft.com/office/drawing/2014/main" id="{1AFF2142-3EF6-15F7-B083-20EB5A65EC34}"/>
              </a:ext>
            </a:extLst>
          </p:cNvPr>
          <p:cNvSpPr/>
          <p:nvPr/>
        </p:nvSpPr>
        <p:spPr bwMode="auto">
          <a:xfrm>
            <a:off x="0" y="12005"/>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5400" dirty="0">
                <a:solidFill>
                  <a:schemeClr val="bg1"/>
                </a:solidFill>
              </a:rPr>
              <a:t>What to do with these data</a:t>
            </a:r>
            <a:r>
              <a:rPr lang="en-US" sz="5400" dirty="0"/>
              <a:t>?</a:t>
            </a:r>
            <a:endParaRPr lang="en-IN" sz="2400" dirty="0">
              <a:solidFill>
                <a:schemeClr val="bg1"/>
              </a:solidFill>
              <a:latin typeface="Arial" pitchFamily="34"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85725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2366109" y="1217463"/>
            <a:ext cx="4411785" cy="623248"/>
          </a:xfrm>
          <a:prstGeom prst="rect">
            <a:avLst/>
          </a:prstGeom>
        </p:spPr>
        <p:txBody>
          <a:bodyPr wrap="none">
            <a:spAutoFit/>
          </a:bodyPr>
          <a:lstStyle/>
          <a:p>
            <a:pPr algn="ctr"/>
            <a:r>
              <a:rPr lang="en-IN" sz="3450" b="1" dirty="0">
                <a:solidFill>
                  <a:schemeClr val="bg1"/>
                </a:solidFill>
                <a:effectLst>
                  <a:outerShdw blurRad="38100" dist="38100" dir="2700000" algn="tl">
                    <a:srgbClr val="000000">
                      <a:alpha val="43137"/>
                    </a:srgbClr>
                  </a:outerShdw>
                </a:effectLst>
                <a:latin typeface="HP Simplified" panose="020B0604020204020204" pitchFamily="34" charset="0"/>
              </a:rPr>
              <a:t>HDFS Read Mechanism</a:t>
            </a:r>
          </a:p>
        </p:txBody>
      </p:sp>
      <p:pic>
        <p:nvPicPr>
          <p:cNvPr id="3" name="Picture 2">
            <a:extLst>
              <a:ext uri="{FF2B5EF4-FFF2-40B4-BE49-F238E27FC236}">
                <a16:creationId xmlns:a16="http://schemas.microsoft.com/office/drawing/2014/main" id="{DBC6ED2D-B6C5-4050-9204-BA19C21AA1D7}"/>
              </a:ext>
            </a:extLst>
          </p:cNvPr>
          <p:cNvPicPr>
            <a:picLocks noChangeAspect="1"/>
          </p:cNvPicPr>
          <p:nvPr/>
        </p:nvPicPr>
        <p:blipFill>
          <a:blip r:embed="rId2"/>
          <a:stretch>
            <a:fillRect/>
          </a:stretch>
        </p:blipFill>
        <p:spPr>
          <a:xfrm>
            <a:off x="2234994" y="2120828"/>
            <a:ext cx="4674012" cy="3406580"/>
          </a:xfrm>
          <a:prstGeom prst="rect">
            <a:avLst/>
          </a:prstGeom>
        </p:spPr>
      </p:pic>
    </p:spTree>
    <p:extLst>
      <p:ext uri="{BB962C8B-B14F-4D97-AF65-F5344CB8AC3E}">
        <p14:creationId xmlns:p14="http://schemas.microsoft.com/office/powerpoint/2010/main" val="361196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F3456-B61F-4F70-ACE4-FE033F3C7FD5}"/>
              </a:ext>
            </a:extLst>
          </p:cNvPr>
          <p:cNvSpPr/>
          <p:nvPr/>
        </p:nvSpPr>
        <p:spPr bwMode="auto">
          <a:xfrm>
            <a:off x="-7019" y="3413302"/>
            <a:ext cx="9144000" cy="1482548"/>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ctr" defTabSz="57150">
              <a:spcBef>
                <a:spcPct val="20000"/>
              </a:spcBef>
              <a:buClr>
                <a:srgbClr val="FF0000"/>
              </a:buClr>
            </a:pPr>
            <a:endParaRPr lang="en-IN">
              <a:latin typeface="Arial" pitchFamily="34" charset="0"/>
            </a:endParaRPr>
          </a:p>
        </p:txBody>
      </p:sp>
      <p:sp>
        <p:nvSpPr>
          <p:cNvPr id="5" name="Rectangle 4">
            <a:extLst>
              <a:ext uri="{FF2B5EF4-FFF2-40B4-BE49-F238E27FC236}">
                <a16:creationId xmlns:a16="http://schemas.microsoft.com/office/drawing/2014/main" id="{F4259125-2C56-4045-B93D-88AFE1EEDFC3}"/>
              </a:ext>
            </a:extLst>
          </p:cNvPr>
          <p:cNvSpPr/>
          <p:nvPr/>
        </p:nvSpPr>
        <p:spPr>
          <a:xfrm>
            <a:off x="2533623" y="3924300"/>
            <a:ext cx="4076758" cy="730969"/>
          </a:xfrm>
          <a:prstGeom prst="rect">
            <a:avLst/>
          </a:prstGeom>
        </p:spPr>
        <p:txBody>
          <a:bodyPr wrap="none">
            <a:spAutoFit/>
          </a:bodyPr>
          <a:lstStyle/>
          <a:p>
            <a:pPr algn="ctr"/>
            <a:r>
              <a:rPr lang="en-IN" sz="4150" b="1" dirty="0">
                <a:solidFill>
                  <a:schemeClr val="bg1"/>
                </a:solidFill>
                <a:effectLst>
                  <a:outerShdw blurRad="38100" dist="38100" dir="2700000" algn="tl">
                    <a:srgbClr val="000000">
                      <a:alpha val="43137"/>
                    </a:srgbClr>
                  </a:outerShdw>
                </a:effectLst>
                <a:latin typeface="HP Simplified" panose="020B0604020204020204" pitchFamily="34" charset="0"/>
              </a:rPr>
              <a:t>What is Big Data?</a:t>
            </a:r>
          </a:p>
        </p:txBody>
      </p:sp>
      <p:sp>
        <p:nvSpPr>
          <p:cNvPr id="6" name="Oval 5">
            <a:extLst>
              <a:ext uri="{FF2B5EF4-FFF2-40B4-BE49-F238E27FC236}">
                <a16:creationId xmlns:a16="http://schemas.microsoft.com/office/drawing/2014/main" id="{43881E9C-53B5-4A0C-851E-A02EC99F54A0}"/>
              </a:ext>
            </a:extLst>
          </p:cNvPr>
          <p:cNvSpPr/>
          <p:nvPr/>
        </p:nvSpPr>
        <p:spPr bwMode="auto">
          <a:xfrm>
            <a:off x="3275597" y="1252475"/>
            <a:ext cx="2578769" cy="2538475"/>
          </a:xfrm>
          <a:prstGeom prst="ellipse">
            <a:avLst/>
          </a:prstGeom>
          <a:noFill/>
          <a:ln w="76200" cap="flat" cmpd="sng" algn="ctr">
            <a:solidFill>
              <a:srgbClr val="004C76"/>
            </a:solidFill>
            <a:prstDash val="solid"/>
            <a:round/>
            <a:headEnd type="none" w="sm" len="sm"/>
            <a:tailEnd type="none" w="sm" len="sm"/>
          </a:ln>
          <a:effectLst/>
        </p:spPr>
        <p:txBody>
          <a:bodyPr vert="horz" wrap="square" lIns="22860" tIns="11430" rIns="22860" bIns="11430" numCol="1" rtlCol="0" anchor="ctr" anchorCtr="0" compatLnSpc="1">
            <a:prstTxWarp prst="textNoShape">
              <a:avLst/>
            </a:prstTxWarp>
          </a:bodyPr>
          <a:lstStyle/>
          <a:p>
            <a:pPr algn="ctr" defTabSz="57150" rtl="0" fontAlgn="base">
              <a:spcBef>
                <a:spcPct val="20000"/>
              </a:spcBef>
              <a:spcAft>
                <a:spcPct val="0"/>
              </a:spcAft>
              <a:buClr>
                <a:srgbClr val="FF0000"/>
              </a:buClr>
            </a:pPr>
            <a:r>
              <a:rPr lang="en-IN" sz="17850" dirty="0">
                <a:solidFill>
                  <a:srgbClr val="004C76"/>
                </a:solidFill>
                <a:latin typeface="Showcard Gothic" panose="04020904020102020604" pitchFamily="82" charset="0"/>
                <a:cs typeface="Shonar Bangla" panose="020B0502040204020203" pitchFamily="18" charset="0"/>
              </a:rPr>
              <a:t>2</a:t>
            </a:r>
          </a:p>
        </p:txBody>
      </p:sp>
    </p:spTree>
    <p:extLst>
      <p:ext uri="{BB962C8B-B14F-4D97-AF65-F5344CB8AC3E}">
        <p14:creationId xmlns:p14="http://schemas.microsoft.com/office/powerpoint/2010/main" val="186617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A7A44-796D-46BC-7119-06EF96D71713}"/>
              </a:ext>
            </a:extLst>
          </p:cNvPr>
          <p:cNvSpPr txBox="1"/>
          <p:nvPr/>
        </p:nvSpPr>
        <p:spPr>
          <a:xfrm>
            <a:off x="49680" y="1800000"/>
            <a:ext cx="8946836" cy="4512600"/>
          </a:xfrm>
          <a:prstGeom prst="rect">
            <a:avLst/>
          </a:prstGeom>
          <a:noFill/>
          <a:ln>
            <a:noFill/>
          </a:ln>
        </p:spPr>
        <p:txBody>
          <a:bodyPr vert="horz" wrap="none" lIns="90000" tIns="45000" rIns="90000" bIns="45000" anchorCtr="0" compatLnSpc="0"/>
          <a:lstStyle/>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Big Data’ is similar to ‘small data’, but bigger in size but having data bigger it requires different approaches: – </a:t>
            </a: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Techniques, tools and architecture with an aim to solve new problems or old problems in a better way</a:t>
            </a:r>
          </a:p>
          <a:p>
            <a:pPr marL="457200" marR="0" lvl="0" indent="-457200" algn="l" rtl="0" hangingPunct="0">
              <a:lnSpc>
                <a:spcPct val="100000"/>
              </a:lnSpc>
              <a:spcBef>
                <a:spcPts val="0"/>
              </a:spcBef>
              <a:spcAft>
                <a:spcPts val="0"/>
              </a:spcAft>
              <a:buFont typeface="Arial" panose="020B0604020202020204" pitchFamily="34" charset="0"/>
              <a:buChar char="•"/>
              <a:tabLst/>
            </a:pPr>
            <a:endParaRPr lang="en-IN" sz="1400" b="0" i="0" u="none" strike="noStrike" kern="1200" dirty="0">
              <a:ln>
                <a:noFill/>
              </a:ln>
              <a:latin typeface="Arial" pitchFamily="18"/>
              <a:ea typeface="Microsoft YaHei" pitchFamily="2"/>
              <a:cs typeface="Lucida Sans" pitchFamily="2"/>
            </a:endParaRP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Big Data generates value from the storage and processing of very large quantities of </a:t>
            </a:r>
          </a:p>
          <a:p>
            <a:pPr marL="285750" marR="0" lvl="0" indent="-285750" algn="l"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digital information that cannot be </a:t>
            </a:r>
            <a:r>
              <a:rPr lang="en-IN" sz="1400" b="0" i="0" u="none" strike="noStrike" kern="1200" dirty="0" err="1">
                <a:ln>
                  <a:noFill/>
                </a:ln>
                <a:latin typeface="Arial" pitchFamily="18"/>
                <a:ea typeface="Microsoft YaHei" pitchFamily="2"/>
                <a:cs typeface="Lucida Sans" pitchFamily="2"/>
              </a:rPr>
              <a:t>analyzed</a:t>
            </a:r>
            <a:r>
              <a:rPr lang="en-IN" sz="1400" b="0" i="0" u="none" strike="noStrike" kern="1200" dirty="0">
                <a:ln>
                  <a:noFill/>
                </a:ln>
                <a:latin typeface="Arial" pitchFamily="18"/>
                <a:ea typeface="Microsoft YaHei" pitchFamily="2"/>
                <a:cs typeface="Lucida Sans" pitchFamily="2"/>
              </a:rPr>
              <a:t> with traditional techniques</a:t>
            </a:r>
          </a:p>
          <a:p>
            <a:pPr marL="285750" marR="0" lvl="0" indent="-285750" rtl="0" hangingPunct="0">
              <a:lnSpc>
                <a:spcPct val="100000"/>
              </a:lnSpc>
              <a:spcBef>
                <a:spcPts val="0"/>
              </a:spcBef>
              <a:spcAft>
                <a:spcPts val="0"/>
              </a:spcAft>
              <a:buFont typeface="Arial" panose="020B0604020202020204" pitchFamily="34" charset="0"/>
              <a:buChar char="•"/>
              <a:tabLst/>
            </a:pPr>
            <a:endParaRPr lang="en-IN" sz="1400" b="0" i="0" u="none" strike="noStrike" kern="1200" dirty="0">
              <a:ln>
                <a:noFill/>
              </a:ln>
              <a:latin typeface="Arial" pitchFamily="18"/>
              <a:ea typeface="Microsoft YaHei" pitchFamily="2"/>
              <a:cs typeface="Lucida Sans" pitchFamily="2"/>
            </a:endParaRPr>
          </a:p>
          <a:p>
            <a:pPr marL="285750" marR="0" lvl="0" indent="-285750"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Big Data may well be the Next Big Thing in the IT world.</a:t>
            </a:r>
          </a:p>
          <a:p>
            <a:pPr marL="285750" marR="0" lvl="0" indent="-285750" rtl="0" hangingPunct="0">
              <a:lnSpc>
                <a:spcPct val="100000"/>
              </a:lnSpc>
              <a:spcBef>
                <a:spcPts val="0"/>
              </a:spcBef>
              <a:spcAft>
                <a:spcPts val="0"/>
              </a:spcAft>
              <a:buFont typeface="Arial" panose="020B0604020202020204" pitchFamily="34" charset="0"/>
              <a:buChar char="•"/>
              <a:tabLst/>
            </a:pPr>
            <a:endParaRPr lang="en-IN" sz="1400" b="0" i="0" u="none" strike="noStrike" kern="1200" dirty="0">
              <a:ln>
                <a:noFill/>
              </a:ln>
              <a:latin typeface="Arial" pitchFamily="18"/>
              <a:ea typeface="Microsoft YaHei" pitchFamily="2"/>
              <a:cs typeface="Lucida Sans" pitchFamily="2"/>
            </a:endParaRPr>
          </a:p>
          <a:p>
            <a:pPr marL="285750" marR="0" lvl="0" indent="-285750"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 Big data burst upon the scene in the first decade of the 21</a:t>
            </a:r>
            <a:r>
              <a:rPr lang="en-IN" sz="1400" b="0" i="0" u="none" strike="noStrike" kern="1200" baseline="30000" dirty="0">
                <a:ln>
                  <a:noFill/>
                </a:ln>
                <a:latin typeface="Arial" pitchFamily="18"/>
                <a:ea typeface="Microsoft YaHei" pitchFamily="2"/>
                <a:cs typeface="Lucida Sans" pitchFamily="2"/>
              </a:rPr>
              <a:t>st</a:t>
            </a:r>
            <a:r>
              <a:rPr lang="en-IN" sz="1400" b="0" i="0" u="none" strike="noStrike" kern="1200" dirty="0">
                <a:ln>
                  <a:noFill/>
                </a:ln>
                <a:latin typeface="Arial" pitchFamily="18"/>
                <a:ea typeface="Microsoft YaHei" pitchFamily="2"/>
                <a:cs typeface="Lucida Sans" pitchFamily="2"/>
              </a:rPr>
              <a:t> century.</a:t>
            </a:r>
          </a:p>
          <a:p>
            <a:pPr marL="285750" marR="0" lvl="0" indent="-285750" rtl="0" hangingPunct="0">
              <a:lnSpc>
                <a:spcPct val="100000"/>
              </a:lnSpc>
              <a:spcBef>
                <a:spcPts val="0"/>
              </a:spcBef>
              <a:spcAft>
                <a:spcPts val="0"/>
              </a:spcAft>
              <a:buFont typeface="Arial" panose="020B0604020202020204" pitchFamily="34" charset="0"/>
              <a:buChar char="•"/>
              <a:tabLst/>
            </a:pPr>
            <a:endParaRPr lang="en-IN" sz="1400" b="0" i="0" u="none" strike="noStrike" kern="1200" dirty="0">
              <a:ln>
                <a:noFill/>
              </a:ln>
              <a:latin typeface="Arial" pitchFamily="18"/>
              <a:ea typeface="Microsoft YaHei" pitchFamily="2"/>
              <a:cs typeface="Lucida Sans" pitchFamily="2"/>
            </a:endParaRPr>
          </a:p>
          <a:p>
            <a:pPr marL="285750" marR="0" lvl="0" indent="-285750"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The first organizations to embrace it were online and </a:t>
            </a:r>
            <a:r>
              <a:rPr lang="en-IN" sz="1400" b="0" i="0" u="none" strike="noStrike" kern="1200" dirty="0" err="1">
                <a:ln>
                  <a:noFill/>
                </a:ln>
                <a:latin typeface="Arial" pitchFamily="18"/>
                <a:ea typeface="Microsoft YaHei" pitchFamily="2"/>
                <a:cs typeface="Lucida Sans" pitchFamily="2"/>
              </a:rPr>
              <a:t>startup</a:t>
            </a:r>
            <a:r>
              <a:rPr lang="en-IN" sz="1400" b="0" i="0" u="none" strike="noStrike" kern="1200" dirty="0">
                <a:ln>
                  <a:noFill/>
                </a:ln>
                <a:latin typeface="Arial" pitchFamily="18"/>
                <a:ea typeface="Microsoft YaHei" pitchFamily="2"/>
                <a:cs typeface="Lucida Sans" pitchFamily="2"/>
              </a:rPr>
              <a:t> firms. </a:t>
            </a:r>
          </a:p>
          <a:p>
            <a:pPr marL="285750" marR="0" lvl="0" indent="-285750"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Firms like Google, eBay, LinkedIn, and Facebook were  built around big data from the beginning.</a:t>
            </a:r>
          </a:p>
          <a:p>
            <a:pPr marL="285750" marR="0" lvl="0" indent="-285750" rtl="0" hangingPunct="0">
              <a:lnSpc>
                <a:spcPct val="100000"/>
              </a:lnSpc>
              <a:spcBef>
                <a:spcPts val="0"/>
              </a:spcBef>
              <a:spcAft>
                <a:spcPts val="0"/>
              </a:spcAft>
              <a:buFont typeface="Arial" panose="020B0604020202020204" pitchFamily="34" charset="0"/>
              <a:buChar char="•"/>
              <a:tabLst/>
            </a:pPr>
            <a:endParaRPr lang="en-IN" sz="1400" b="0" i="0" u="none" strike="noStrike" kern="1200" dirty="0">
              <a:ln>
                <a:noFill/>
              </a:ln>
              <a:latin typeface="Arial" pitchFamily="18"/>
              <a:ea typeface="Microsoft YaHei" pitchFamily="2"/>
              <a:cs typeface="Lucida Sans" pitchFamily="2"/>
            </a:endParaRPr>
          </a:p>
          <a:p>
            <a:pPr marL="285750" marR="0" lvl="0" indent="-285750" rtl="0" hangingPunct="0">
              <a:lnSpc>
                <a:spcPct val="100000"/>
              </a:lnSpc>
              <a:spcBef>
                <a:spcPts val="0"/>
              </a:spcBef>
              <a:spcAft>
                <a:spcPts val="0"/>
              </a:spcAft>
              <a:buFont typeface="Arial" panose="020B0604020202020204" pitchFamily="34" charset="0"/>
              <a:buChar char="•"/>
              <a:tabLst/>
            </a:pPr>
            <a:r>
              <a:rPr lang="en-IN" sz="1400" b="0" i="0" u="none" strike="noStrike" kern="1200" dirty="0">
                <a:ln>
                  <a:noFill/>
                </a:ln>
                <a:latin typeface="Arial" pitchFamily="18"/>
                <a:ea typeface="Microsoft YaHei" pitchFamily="2"/>
                <a:cs typeface="Lucida Sans" pitchFamily="2"/>
              </a:rPr>
              <a:t>Like many new information technologies, big data can bring </a:t>
            </a:r>
            <a:r>
              <a:rPr lang="en-IN" sz="1400" kern="1200" dirty="0">
                <a:latin typeface="Arial" pitchFamily="18"/>
                <a:ea typeface="Microsoft YaHei" pitchFamily="2"/>
                <a:cs typeface="Lucida Sans" pitchFamily="2"/>
              </a:rPr>
              <a:t> </a:t>
            </a:r>
            <a:r>
              <a:rPr lang="en-IN" sz="1400" b="0" i="0" u="none" strike="noStrike" kern="1200" dirty="0">
                <a:ln>
                  <a:noFill/>
                </a:ln>
                <a:latin typeface="Arial" pitchFamily="18"/>
                <a:ea typeface="Microsoft YaHei" pitchFamily="2"/>
                <a:cs typeface="Lucida Sans" pitchFamily="2"/>
              </a:rPr>
              <a:t>about dramatic cost  reductions, substantial </a:t>
            </a:r>
          </a:p>
          <a:p>
            <a:pPr marR="0" lvl="0" rtl="0" hangingPunct="0">
              <a:lnSpc>
                <a:spcPct val="100000"/>
              </a:lnSpc>
              <a:spcBef>
                <a:spcPts val="0"/>
              </a:spcBef>
              <a:spcAft>
                <a:spcPts val="0"/>
              </a:spcAft>
              <a:tabLst/>
            </a:pPr>
            <a:r>
              <a:rPr lang="en-IN" sz="1400" b="0" i="0" u="none" strike="noStrike" kern="1200" dirty="0">
                <a:ln>
                  <a:noFill/>
                </a:ln>
                <a:latin typeface="Arial" pitchFamily="18"/>
                <a:ea typeface="Microsoft YaHei" pitchFamily="2"/>
                <a:cs typeface="Lucida Sans" pitchFamily="2"/>
              </a:rPr>
              <a:t>      improvements in the time required to perform a computing task,  or new product and service offerings.</a:t>
            </a:r>
          </a:p>
        </p:txBody>
      </p:sp>
      <p:sp>
        <p:nvSpPr>
          <p:cNvPr id="4" name="Rectangle 3">
            <a:extLst>
              <a:ext uri="{FF2B5EF4-FFF2-40B4-BE49-F238E27FC236}">
                <a16:creationId xmlns:a16="http://schemas.microsoft.com/office/drawing/2014/main" id="{ED55EC9E-9BF7-6344-1156-C52FA6730C92}"/>
              </a:ext>
            </a:extLst>
          </p:cNvPr>
          <p:cNvSpPr/>
          <p:nvPr/>
        </p:nvSpPr>
        <p:spPr bwMode="auto">
          <a:xfrm>
            <a:off x="0" y="0"/>
            <a:ext cx="9144000" cy="1157222"/>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algn="l" defTabSz="57150">
              <a:spcBef>
                <a:spcPct val="20000"/>
              </a:spcBef>
              <a:buClr>
                <a:srgbClr val="FF0000"/>
              </a:buClr>
            </a:pPr>
            <a:r>
              <a:rPr lang="en-US" sz="5400" dirty="0">
                <a:solidFill>
                  <a:schemeClr val="bg1"/>
                </a:solidFill>
              </a:rPr>
              <a:t>Introduction to Big Data</a:t>
            </a:r>
            <a:endParaRPr lang="en-IN" sz="2400" dirty="0">
              <a:solidFill>
                <a:schemeClr val="bg1"/>
              </a:solidFill>
              <a:latin typeface="Arial" pitchFamily="34" charset="0"/>
            </a:endParaRP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Props1.xml><?xml version="1.0" encoding="utf-8"?>
<ds:datastoreItem xmlns:ds="http://schemas.openxmlformats.org/officeDocument/2006/customXml" ds:itemID="{8F11361C-EF19-4C05-BFBE-5B82336AE4C7}"/>
</file>

<file path=customXml/itemProps2.xml><?xml version="1.0" encoding="utf-8"?>
<ds:datastoreItem xmlns:ds="http://schemas.openxmlformats.org/officeDocument/2006/customXml" ds:itemID="{90879911-8DC4-4F96-9E75-AC65CA297D1B}"/>
</file>

<file path=customXml/itemProps3.xml><?xml version="1.0" encoding="utf-8"?>
<ds:datastoreItem xmlns:ds="http://schemas.openxmlformats.org/officeDocument/2006/customXml" ds:itemID="{EB4A249E-6A25-49C5-973F-E84C0856A804}"/>
</file>

<file path=docProps/app.xml><?xml version="1.0" encoding="utf-8"?>
<Properties xmlns="http://schemas.openxmlformats.org/officeDocument/2006/extended-properties" xmlns:vt="http://schemas.openxmlformats.org/officeDocument/2006/docPropsVTypes">
  <TotalTime>4799</TotalTime>
  <Words>1654</Words>
  <Application>Microsoft Office PowerPoint</Application>
  <PresentationFormat>On-screen Show (4:3)</PresentationFormat>
  <Paragraphs>408</Paragraphs>
  <Slides>70</Slides>
  <Notes>40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6" baseType="lpstr">
      <vt:lpstr>Abadi</vt:lpstr>
      <vt:lpstr>Arial</vt:lpstr>
      <vt:lpstr>Arial</vt:lpstr>
      <vt:lpstr>Calibri</vt:lpstr>
      <vt:lpstr>Georgia</vt:lpstr>
      <vt:lpstr>Gill Sans</vt:lpstr>
      <vt:lpstr>Helvetica</vt:lpstr>
      <vt:lpstr>Helvetica Neue</vt:lpstr>
      <vt:lpstr>HP Simplified</vt:lpstr>
      <vt:lpstr>Liberation Sans</vt:lpstr>
      <vt:lpstr>Open Sans</vt:lpstr>
      <vt:lpstr>Showcard Gothic</vt:lpstr>
      <vt:lpstr>StarSymbol</vt:lpstr>
      <vt:lpstr>Wingdings</vt:lpstr>
      <vt:lpstr>Default</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Hadoop vs. Typical 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Moitra, Mridul (DXC Luxoft)</cp:lastModifiedBy>
  <cp:revision>29</cp:revision>
  <dcterms:modified xsi:type="dcterms:W3CDTF">2022-11-18T06:09:57Z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ies>
</file>